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notesMasterIdLst>
    <p:notesMasterId r:id="rId10"/>
  </p:notesMasterIdLst>
  <p:sldIdLst>
    <p:sldId id="256" r:id="rId2"/>
    <p:sldId id="259" r:id="rId3"/>
    <p:sldId id="260" r:id="rId4"/>
    <p:sldId id="264" r:id="rId5"/>
    <p:sldId id="265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0033CC"/>
    <a:srgbClr val="33CCFF"/>
    <a:srgbClr val="1C1121"/>
    <a:srgbClr val="4D2F5B"/>
    <a:srgbClr val="4E8252"/>
    <a:srgbClr val="375B3A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6" autoAdjust="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DE63CDF-E055-45C5-B633-6FB4B4041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42CE3B-D56C-460E-8F7C-2F0B5B503734}" type="slidenum">
              <a:rPr lang="en-US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pitchFamily="34" charset="0"/>
                <a:cs typeface="Arial" pitchFamily="34" charset="0"/>
              </a:rPr>
              <a:t>Gradekeeper: Sent home every three weeks for ½ point extra credit.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6634C99-833B-44C6-98FC-D7FFD2796F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2D8AF9-B4E8-4771-9DA9-98BB7CD7C2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FB353-9441-42E7-9003-8194602FFB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EA780-3577-4B9D-9F3C-B9CD008F52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696B0-F9A8-402D-9CD1-FB24B641C8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B2A6E-74DC-4DC3-B25B-BC5041EA9F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82EC2A1-D379-41DD-A771-743CF9A6CA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E615BF76-20A3-4976-8AB3-3E92C52535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4F7B6-BC58-4723-BED0-0404E0D2E4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22E4A-D2DD-4343-B88B-72925D3F87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1D655-F662-4101-BB91-A76079235E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7AE94F5-AB36-410C-9F12-450FF7316E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fahringer@jacksonsd.org" TargetMode="External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3810000"/>
            <a:ext cx="4953000" cy="609600"/>
          </a:xfrm>
        </p:spPr>
        <p:txBody>
          <a:bodyPr>
            <a:normAutofit fontScale="25000" lnSpcReduction="20000"/>
          </a:bodyPr>
          <a:lstStyle/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      </a:t>
            </a:r>
          </a:p>
          <a:p>
            <a:pPr eaLnBrk="1" hangingPunct="1"/>
            <a:r>
              <a:rPr lang="en-US" sz="9600" dirty="0"/>
              <a:t>Sra. </a:t>
            </a:r>
            <a:r>
              <a:rPr lang="en-US" sz="9600" dirty="0" err="1"/>
              <a:t>Fahringer</a:t>
            </a:r>
            <a:endParaRPr lang="en-US" sz="9600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 flipV="1">
            <a:off x="533400" y="5794375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endParaRPr lang="es-MX" sz="1800"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1143000"/>
            <a:ext cx="899159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¡Bienvenidos padres!</a:t>
            </a:r>
            <a:endParaRPr lang="en-US" sz="6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8199" name="Picture 7" descr="http://users.wpi.edu/~kross/images/spanishdanc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114800"/>
            <a:ext cx="2324100" cy="2505076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Proficiencies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90600"/>
            <a:ext cx="7391400" cy="57150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>
                <a:solidFill>
                  <a:schemeClr val="tx2"/>
                </a:solidFill>
              </a:rPr>
              <a:t>Please refer to the syllabus on my Class Page and/or Google classroom.</a:t>
            </a:r>
          </a:p>
          <a:p>
            <a:pPr eaLnBrk="1" hangingPunct="1"/>
            <a:r>
              <a:rPr lang="en-US" dirty="0">
                <a:solidFill>
                  <a:schemeClr val="tx2"/>
                </a:solidFill>
              </a:rPr>
              <a:t>Students will be required to have a 3-ring binder with five (5) dividers. </a:t>
            </a:r>
          </a:p>
          <a:p>
            <a:pPr eaLnBrk="1" hangingPunct="1"/>
            <a:r>
              <a:rPr lang="en-US" dirty="0">
                <a:solidFill>
                  <a:schemeClr val="tx2"/>
                </a:solidFill>
              </a:rPr>
              <a:t>Students will be required to speak, read and write with level linguistic ability. Every major test has a writing, reading, listening and speaking section.</a:t>
            </a:r>
          </a:p>
          <a:p>
            <a:pPr eaLnBrk="1" hangingPunct="1"/>
            <a:r>
              <a:rPr lang="en-US" dirty="0">
                <a:solidFill>
                  <a:schemeClr val="tx2"/>
                </a:solidFill>
              </a:rPr>
              <a:t>Students will </a:t>
            </a:r>
            <a:r>
              <a:rPr lang="en-US" b="1" u="sng" dirty="0">
                <a:solidFill>
                  <a:schemeClr val="tx2"/>
                </a:solidFill>
              </a:rPr>
              <a:t>always</a:t>
            </a:r>
            <a:r>
              <a:rPr lang="en-US" dirty="0">
                <a:solidFill>
                  <a:schemeClr val="tx2"/>
                </a:solidFill>
              </a:rPr>
              <a:t> be given a study guide prior to a major test. </a:t>
            </a:r>
          </a:p>
          <a:p>
            <a:pPr eaLnBrk="1" hangingPunct="1"/>
            <a:r>
              <a:rPr lang="en-US" dirty="0">
                <a:solidFill>
                  <a:schemeClr val="tx2"/>
                </a:solidFill>
              </a:rPr>
              <a:t>Textbooks are available ONLINE</a:t>
            </a:r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 on </a:t>
            </a:r>
            <a:r>
              <a:rPr lang="en-US" b="1" u="sng" dirty="0">
                <a:solidFill>
                  <a:srgbClr val="0070C0"/>
                </a:solidFill>
                <a:sym typeface="Wingdings" pitchFamily="2" charset="2"/>
              </a:rPr>
              <a:t>vhlcentral.com </a:t>
            </a:r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(also available on the Class Page) </a:t>
            </a:r>
          </a:p>
          <a:p>
            <a:pPr eaLnBrk="1" hangingPunct="1"/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All upcoming tests/quizzes/projects and homework are available on Genesis Portal and GOOGLE classroom. 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Pupil Expectations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7620000" cy="55626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Students are expected to arrive to class on time.</a:t>
            </a: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Students are expected to place cell phones in assigned cell-phone pockets.</a:t>
            </a: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Students are expected to respect myself as well as those around them.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Students are given homework everyday. Sometimes homework is to study for a quiz or test.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Arriving to class unprepared and/or late will adversely affect the student’s Class Participation grade. Please refer to the rubric given to your son or daughter.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In class: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7620000" cy="55626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3000" dirty="0" err="1">
                <a:solidFill>
                  <a:schemeClr val="tx2"/>
                </a:solidFill>
              </a:rPr>
              <a:t>Hazlo</a:t>
            </a:r>
            <a:r>
              <a:rPr lang="en-US" sz="3000" dirty="0">
                <a:solidFill>
                  <a:schemeClr val="tx2"/>
                </a:solidFill>
              </a:rPr>
              <a:t> </a:t>
            </a:r>
            <a:r>
              <a:rPr lang="en-US" sz="3000" dirty="0" err="1">
                <a:solidFill>
                  <a:schemeClr val="tx2"/>
                </a:solidFill>
              </a:rPr>
              <a:t>Ahora</a:t>
            </a:r>
            <a:r>
              <a:rPr lang="en-US" sz="3000" dirty="0">
                <a:solidFill>
                  <a:schemeClr val="tx2"/>
                </a:solidFill>
              </a:rPr>
              <a:t> (Warm-up) assignment</a:t>
            </a: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Homework Review</a:t>
            </a: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Lesson</a:t>
            </a: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Practice</a:t>
            </a: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Review</a:t>
            </a: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Technology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7620000" cy="55626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Class Pages</a:t>
            </a: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 err="1">
                <a:solidFill>
                  <a:schemeClr val="tx2"/>
                </a:solidFill>
              </a:rPr>
              <a:t>Vhl</a:t>
            </a:r>
            <a:r>
              <a:rPr lang="en-US" sz="3000" dirty="0">
                <a:solidFill>
                  <a:schemeClr val="tx2"/>
                </a:solidFill>
              </a:rPr>
              <a:t> central</a:t>
            </a: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Chromebooks</a:t>
            </a: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 err="1">
                <a:solidFill>
                  <a:schemeClr val="tx2"/>
                </a:solidFill>
              </a:rPr>
              <a:t>Voki</a:t>
            </a: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Voice Thread</a:t>
            </a: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Google (Docs, Sheets, PPT, </a:t>
            </a:r>
            <a:r>
              <a:rPr lang="en-US" sz="3000" dirty="0" err="1">
                <a:solidFill>
                  <a:schemeClr val="tx2"/>
                </a:solidFill>
              </a:rPr>
              <a:t>etc</a:t>
            </a:r>
            <a:r>
              <a:rPr lang="en-US" sz="3000" dirty="0">
                <a:solidFill>
                  <a:schemeClr val="tx2"/>
                </a:solidFill>
              </a:rPr>
              <a:t>) and other tech tools</a:t>
            </a: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3000" dirty="0">
                <a:solidFill>
                  <a:schemeClr val="tx2"/>
                </a:solidFill>
              </a:rPr>
              <a:t>Cell phones (for certain assignments)</a:t>
            </a:r>
          </a:p>
          <a:p>
            <a:pPr algn="just" eaLnBrk="1" hangingPunct="1">
              <a:lnSpc>
                <a:spcPct val="80000"/>
              </a:lnSpc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000" dirty="0">
              <a:solidFill>
                <a:schemeClr val="tx2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3962400" cy="1447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Evaluation</a:t>
            </a:r>
          </a:p>
        </p:txBody>
      </p:sp>
      <p:graphicFrame>
        <p:nvGraphicFramePr>
          <p:cNvPr id="1026" name="Object 6"/>
          <p:cNvGraphicFramePr>
            <a:graphicFrameLocks noGrp="1" noChangeAspect="1"/>
          </p:cNvGraphicFramePr>
          <p:nvPr>
            <p:ph idx="4294967295"/>
          </p:nvPr>
        </p:nvGraphicFramePr>
        <p:xfrm>
          <a:off x="0" y="2133600"/>
          <a:ext cx="7543800" cy="454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6" imgW="7762875" imgH="4086225" progId="MSGraph.Chart.8">
                  <p:embed followColorScheme="full"/>
                </p:oleObj>
              </mc:Choice>
              <mc:Fallback>
                <p:oleObj name="Chart" r:id="rId6" imgW="7762875" imgH="4086225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133600"/>
                        <a:ext cx="7543800" cy="454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609600" y="1905000"/>
            <a:ext cx="6781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Arial" pitchFamily="34" charset="0"/>
              </a:rPr>
              <a:t>Tests and Quizzes          50%</a:t>
            </a:r>
          </a:p>
          <a:p>
            <a:endParaRPr lang="en-US" sz="3600">
              <a:latin typeface="Arial" pitchFamily="34" charset="0"/>
            </a:endParaRPr>
          </a:p>
          <a:p>
            <a:r>
              <a:rPr lang="en-US" sz="3600">
                <a:latin typeface="Arial" pitchFamily="34" charset="0"/>
              </a:rPr>
              <a:t>Class Participation          30%</a:t>
            </a:r>
          </a:p>
          <a:p>
            <a:endParaRPr lang="en-US" sz="3600">
              <a:latin typeface="Arial" pitchFamily="34" charset="0"/>
            </a:endParaRPr>
          </a:p>
          <a:p>
            <a:r>
              <a:rPr lang="en-US" sz="3600">
                <a:latin typeface="Arial" pitchFamily="34" charset="0"/>
              </a:rPr>
              <a:t>Homework                       </a:t>
            </a:r>
            <a:r>
              <a:rPr lang="en-US" sz="3600" u="sng">
                <a:latin typeface="Arial" pitchFamily="34" charset="0"/>
              </a:rPr>
              <a:t>20%</a:t>
            </a:r>
          </a:p>
          <a:p>
            <a:endParaRPr lang="en-US" sz="3600" u="sng">
              <a:latin typeface="Arial" pitchFamily="34" charset="0"/>
            </a:endParaRPr>
          </a:p>
          <a:p>
            <a:r>
              <a:rPr lang="en-US" sz="3600">
                <a:latin typeface="Arial" pitchFamily="34" charset="0"/>
              </a:rPr>
              <a:t>					   100%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5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5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5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5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5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5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53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53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53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53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53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53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Contact Information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7391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dirty="0"/>
              <a:t>Please feel free to email any time with any individual questions or concerns you may have about your son or daughter.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dirty="0"/>
              <a:t>I typically answer emails within 24 hours.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3200" dirty="0"/>
              <a:t>			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3200" dirty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3200" dirty="0"/>
              <a:t>			</a:t>
            </a:r>
            <a:r>
              <a:rPr lang="en-US" sz="3200" dirty="0">
                <a:solidFill>
                  <a:srgbClr val="FF0000"/>
                </a:solidFill>
                <a:hlinkClick r:id="rId3"/>
              </a:rPr>
              <a:t>lfahringer@jacksonsd.org</a:t>
            </a:r>
            <a:endParaRPr lang="en-US" sz="32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3200" dirty="0">
                <a:solidFill>
                  <a:srgbClr val="FF0000"/>
                </a:solidFill>
              </a:rPr>
              <a:t>			</a:t>
            </a:r>
            <a:endParaRPr lang="en-US" sz="32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2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u="sng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/>
              <a:t>Gracias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057400"/>
            <a:ext cx="72390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dirty="0"/>
              <a:t>  		</a:t>
            </a:r>
            <a:r>
              <a:rPr lang="en-US" sz="4400" dirty="0"/>
              <a:t>Thank you in advance for your anticipated support and cooperation in the months ahead!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526</TotalTime>
  <Words>345</Words>
  <Application>Microsoft Office PowerPoint</Application>
  <PresentationFormat>On-screen Show (4:3)</PresentationFormat>
  <Paragraphs>72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Georgia</vt:lpstr>
      <vt:lpstr>Times New Roman</vt:lpstr>
      <vt:lpstr>Trebuchet MS</vt:lpstr>
      <vt:lpstr>Wingdings</vt:lpstr>
      <vt:lpstr>Wingdings 2</vt:lpstr>
      <vt:lpstr>Urban</vt:lpstr>
      <vt:lpstr>Chart</vt:lpstr>
      <vt:lpstr>PowerPoint Presentation</vt:lpstr>
      <vt:lpstr>Proficiencies</vt:lpstr>
      <vt:lpstr>Pupil Expectations</vt:lpstr>
      <vt:lpstr>In class:</vt:lpstr>
      <vt:lpstr>Technology</vt:lpstr>
      <vt:lpstr>Evaluation</vt:lpstr>
      <vt:lpstr>Contact Information</vt:lpstr>
      <vt:lpstr>Gracias</vt:lpstr>
    </vt:vector>
  </TitlesOfParts>
  <Company>Jackson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іBienvenidos a la clase de español!</dc:title>
  <dc:creator>Melissa Pennell</dc:creator>
  <cp:lastModifiedBy>Fahringer, Lorena</cp:lastModifiedBy>
  <cp:revision>64</cp:revision>
  <dcterms:created xsi:type="dcterms:W3CDTF">2003-09-11T16:37:36Z</dcterms:created>
  <dcterms:modified xsi:type="dcterms:W3CDTF">2021-09-20T18:03:32Z</dcterms:modified>
</cp:coreProperties>
</file>