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1"/>
  </p:handoutMasterIdLst>
  <p:sldIdLst>
    <p:sldId id="256" r:id="rId2"/>
    <p:sldId id="278" r:id="rId3"/>
    <p:sldId id="276" r:id="rId4"/>
    <p:sldId id="274" r:id="rId5"/>
    <p:sldId id="277" r:id="rId6"/>
    <p:sldId id="258" r:id="rId7"/>
    <p:sldId id="260" r:id="rId8"/>
    <p:sldId id="275" r:id="rId9"/>
    <p:sldId id="279" r:id="rId1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164D0-8CE4-4353-BEAA-58C82CAA68E7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12FFE-CAAA-4EB4-BDBD-F200583B15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760A40B-FC58-49EB-A939-8222409F7C18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22AFE0-CDF7-4225-B7E1-D2B5839CDD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60A40B-FC58-49EB-A939-8222409F7C18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AFE0-CDF7-4225-B7E1-D2B5839CDD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60A40B-FC58-49EB-A939-8222409F7C18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AFE0-CDF7-4225-B7E1-D2B5839CDD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60A40B-FC58-49EB-A939-8222409F7C18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AFE0-CDF7-4225-B7E1-D2B5839CDD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760A40B-FC58-49EB-A939-8222409F7C18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22AFE0-CDF7-4225-B7E1-D2B5839CDD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60A40B-FC58-49EB-A939-8222409F7C18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D22AFE0-CDF7-4225-B7E1-D2B5839CDD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60A40B-FC58-49EB-A939-8222409F7C18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D22AFE0-CDF7-4225-B7E1-D2B5839CDD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60A40B-FC58-49EB-A939-8222409F7C18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AFE0-CDF7-4225-B7E1-D2B5839CDD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60A40B-FC58-49EB-A939-8222409F7C18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AFE0-CDF7-4225-B7E1-D2B5839CDD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760A40B-FC58-49EB-A939-8222409F7C18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22AFE0-CDF7-4225-B7E1-D2B5839CDD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760A40B-FC58-49EB-A939-8222409F7C18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22AFE0-CDF7-4225-B7E1-D2B5839CDD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760A40B-FC58-49EB-A939-8222409F7C18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D22AFE0-CDF7-4225-B7E1-D2B5839CDD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en.wikipedia.org/wiki/File:Luther46c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Reformation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10600" cy="3352800"/>
          </a:xfrm>
        </p:spPr>
        <p:txBody>
          <a:bodyPr>
            <a:normAutofit/>
          </a:bodyPr>
          <a:lstStyle/>
          <a:p>
            <a:pPr algn="ctr"/>
            <a:endParaRPr lang="en-US" sz="4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4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4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GERMANY DIVIDED INTO SEVERAL STATES</a:t>
            </a:r>
            <a:endParaRPr lang="en-US" sz="4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Protestant Reformation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1858963"/>
          </a:xfrm>
        </p:spPr>
        <p:txBody>
          <a:bodyPr/>
          <a:lstStyle/>
          <a:p>
            <a:r>
              <a:rPr lang="en-US" dirty="0" smtClean="0"/>
              <a:t>When the Church refused the call for reform,  these </a:t>
            </a:r>
            <a:r>
              <a:rPr lang="en-US" dirty="0" smtClean="0">
                <a:solidFill>
                  <a:srgbClr val="FFFF00"/>
                </a:solidFill>
              </a:rPr>
              <a:t>“reformers” </a:t>
            </a:r>
            <a:r>
              <a:rPr lang="en-US" dirty="0" smtClean="0"/>
              <a:t>broke away in </a:t>
            </a:r>
            <a:r>
              <a:rPr lang="en-US" dirty="0" smtClean="0">
                <a:solidFill>
                  <a:srgbClr val="FF6699"/>
                </a:solidFill>
              </a:rPr>
              <a:t>“protest” </a:t>
            </a:r>
            <a:r>
              <a:rPr lang="en-US" dirty="0" smtClean="0"/>
              <a:t>&amp; formed their own churches.</a:t>
            </a:r>
          </a:p>
          <a:p>
            <a:endParaRPr lang="en-US" dirty="0"/>
          </a:p>
        </p:txBody>
      </p:sp>
      <p:pic>
        <p:nvPicPr>
          <p:cNvPr id="19458" name="Picture 2" descr="http://www.unc.edu/~branhunz/hist151/outlines/18.Reformation1_files/image00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3124200"/>
            <a:ext cx="3276600" cy="3505867"/>
          </a:xfrm>
          <a:prstGeom prst="rect">
            <a:avLst/>
          </a:prstGeom>
          <a:noFill/>
        </p:spPr>
      </p:pic>
      <p:pic>
        <p:nvPicPr>
          <p:cNvPr id="19460" name="Picture 4" descr="http://www.vision.org/visionmedia/uploadedImages/Home/Articles/Biography/Articles/John%20Calvin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267200"/>
            <a:ext cx="1924050" cy="2178025"/>
          </a:xfrm>
          <a:prstGeom prst="rect">
            <a:avLst/>
          </a:prstGeom>
          <a:noFill/>
        </p:spPr>
      </p:pic>
      <p:pic>
        <p:nvPicPr>
          <p:cNvPr id="19462" name="Picture 6" descr="http://www.historylearningsite.co.uk/uploads/pics/H8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3886200"/>
            <a:ext cx="1866900" cy="27194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Causes of the Reformation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2163763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Social causes 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    1.  Renaissance values of Humanism and   Secularism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    2. The printing press</a:t>
            </a:r>
          </a:p>
        </p:txBody>
      </p:sp>
      <p:pic>
        <p:nvPicPr>
          <p:cNvPr id="1026" name="Picture 2" descr="http://world-history.nmhblogs.org/files/2012/11/printingpress-1i23f6e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2956170"/>
            <a:ext cx="3276600" cy="34446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00B0F0"/>
                </a:solidFill>
              </a:rPr>
              <a:t>Criticisms of Catholic Church</a:t>
            </a:r>
            <a:endParaRPr lang="en-US" sz="48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628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Leaders of the church were corrupt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 Popes spent money on personal pleasure, art, and fighting wars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Priests poorly educated, drank to excess and gambled, married and fathered children</a:t>
            </a:r>
          </a:p>
          <a:p>
            <a:pPr>
              <a:buNone/>
            </a:pP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Early Calls for Reform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Wycliffe  and Jan Hus – 1300 and 1400’s</a:t>
            </a:r>
          </a:p>
          <a:p>
            <a:r>
              <a:rPr lang="en-US" dirty="0" err="1" smtClean="0"/>
              <a:t>Desiderius</a:t>
            </a:r>
            <a:r>
              <a:rPr lang="en-US" dirty="0" smtClean="0"/>
              <a:t> Erasmus and Thomas Moore – 1500’s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Many Europeans were reading religious works and forming their own opinions about the church.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041864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00B0F0"/>
                </a:solidFill>
              </a:rPr>
              <a:t>Martin Luther </a:t>
            </a:r>
            <a:endParaRPr lang="en-US" sz="60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5334000" cy="5257800"/>
          </a:xfrm>
        </p:spPr>
        <p:txBody>
          <a:bodyPr>
            <a:normAutofit fontScale="92500"/>
          </a:bodyPr>
          <a:lstStyle/>
          <a:p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German monk/teacher </a:t>
            </a:r>
            <a:r>
              <a:rPr lang="en-US" sz="2800" dirty="0" smtClean="0"/>
              <a:t>who spoke against </a:t>
            </a:r>
            <a:r>
              <a:rPr lang="en-US" sz="2800" dirty="0" smtClean="0">
                <a:solidFill>
                  <a:srgbClr val="FF0000"/>
                </a:solidFill>
              </a:rPr>
              <a:t>Johann Tetzel</a:t>
            </a:r>
          </a:p>
          <a:p>
            <a:pPr>
              <a:buNone/>
            </a:pPr>
            <a:endParaRPr lang="en-US" sz="1400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Selling of indulgences(Pardon) to raise money</a:t>
            </a:r>
          </a:p>
          <a:p>
            <a:pPr>
              <a:buNone/>
            </a:pPr>
            <a:endParaRPr lang="en-US" sz="1400" dirty="0" smtClean="0">
              <a:solidFill>
                <a:srgbClr val="FFFF00"/>
              </a:solidFill>
            </a:endParaRPr>
          </a:p>
          <a:p>
            <a:r>
              <a:rPr lang="en-US" sz="2800" dirty="0" smtClean="0">
                <a:solidFill>
                  <a:srgbClr val="FFFF00"/>
                </a:solidFill>
              </a:rPr>
              <a:t> Wrote 95 Thesis (formal charges against Catholic Church)</a:t>
            </a:r>
          </a:p>
          <a:p>
            <a:pPr>
              <a:buNone/>
            </a:pPr>
            <a:endParaRPr lang="en-US" sz="1400" dirty="0" smtClean="0">
              <a:solidFill>
                <a:srgbClr val="FFFF00"/>
              </a:solidFill>
            </a:endParaRPr>
          </a:p>
          <a:p>
            <a:r>
              <a:rPr lang="en-US" sz="2800" dirty="0" smtClean="0">
                <a:solidFill>
                  <a:srgbClr val="FFFF00"/>
                </a:solidFill>
              </a:rPr>
              <a:t> Started the reformation- movement for religious reform.</a:t>
            </a:r>
          </a:p>
          <a:p>
            <a:pPr>
              <a:buNone/>
            </a:pPr>
            <a:endParaRPr lang="en-US" sz="1400" dirty="0" smtClean="0">
              <a:solidFill>
                <a:srgbClr val="FFFF00"/>
              </a:solidFill>
            </a:endParaRPr>
          </a:p>
          <a:p>
            <a:r>
              <a:rPr lang="en-US" sz="2800" dirty="0" smtClean="0">
                <a:solidFill>
                  <a:srgbClr val="FFFF00"/>
                </a:solidFill>
              </a:rPr>
              <a:t>Started Lutheranism</a:t>
            </a:r>
          </a:p>
        </p:txBody>
      </p:sp>
      <p:pic>
        <p:nvPicPr>
          <p:cNvPr id="16386" name="Picture 2" descr="http://upload.wikimedia.org/wikipedia/commons/thumb/6/61/Luther46c.jpg/225px-Luther46c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3741" y="1447800"/>
            <a:ext cx="2904732" cy="3124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16" descr="S:\Publishing\powerpoint\World history\zp936\Images\indulgenc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4876800"/>
            <a:ext cx="3057525" cy="1460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25437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dirty="0" smtClean="0"/>
              <a:t>LUTHERANISM</a:t>
            </a:r>
            <a:endParaRPr lang="en-US" sz="8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676400"/>
            <a:ext cx="8686800" cy="48768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endParaRPr lang="en-US" sz="5400" dirty="0" smtClean="0"/>
          </a:p>
          <a:p>
            <a:pPr algn="l"/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371600"/>
            <a:ext cx="89154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5000" dirty="0" smtClean="0">
                <a:solidFill>
                  <a:srgbClr val="FFFF00"/>
                </a:solidFill>
              </a:rPr>
              <a:t> People receive salvation </a:t>
            </a:r>
          </a:p>
          <a:p>
            <a:r>
              <a:rPr lang="en-US" sz="5000" dirty="0" smtClean="0">
                <a:solidFill>
                  <a:srgbClr val="FFFF00"/>
                </a:solidFill>
              </a:rPr>
              <a:t>    through faith alone</a:t>
            </a:r>
          </a:p>
          <a:p>
            <a:endParaRPr lang="en-US" sz="50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5000" dirty="0" smtClean="0">
                <a:solidFill>
                  <a:srgbClr val="FFFF00"/>
                </a:solidFill>
              </a:rPr>
              <a:t> Bible is sole source</a:t>
            </a:r>
          </a:p>
          <a:p>
            <a:endParaRPr lang="en-US" sz="50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5000" dirty="0">
                <a:solidFill>
                  <a:srgbClr val="FFFF00"/>
                </a:solidFill>
              </a:rPr>
              <a:t> </a:t>
            </a:r>
            <a:r>
              <a:rPr lang="en-US" sz="5000" dirty="0" smtClean="0">
                <a:solidFill>
                  <a:srgbClr val="FFFF00"/>
                </a:solidFill>
              </a:rPr>
              <a:t>All people of faith are </a:t>
            </a:r>
          </a:p>
          <a:p>
            <a:r>
              <a:rPr lang="en-US" sz="5000" dirty="0" smtClean="0">
                <a:solidFill>
                  <a:srgbClr val="FFFF00"/>
                </a:solidFill>
              </a:rPr>
              <a:t>    equal</a:t>
            </a:r>
            <a:endParaRPr lang="en-US" sz="5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3933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/>
              </a:rPr>
              <a:t>OPPOSITION TO LUTHER</a:t>
            </a:r>
            <a:endParaRPr lang="en-US" sz="5400" b="1" dirty="0">
              <a:solidFill>
                <a:srgbClr val="FFFF00"/>
              </a:solidFill>
              <a:effectLst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3352800"/>
            <a:ext cx="3429000" cy="320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>
                <a:solidFill>
                  <a:srgbClr val="FF0000"/>
                </a:solidFill>
              </a:rPr>
              <a:t>POPE</a:t>
            </a:r>
          </a:p>
          <a:p>
            <a:pPr algn="ctr"/>
            <a:endParaRPr lang="en-US" dirty="0" smtClean="0"/>
          </a:p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Excommunicated him 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638800" y="3276600"/>
            <a:ext cx="3200400" cy="3276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>
                <a:solidFill>
                  <a:srgbClr val="FF0000"/>
                </a:solidFill>
              </a:rPr>
              <a:t>PEASANT REVOLT</a:t>
            </a:r>
          </a:p>
          <a:p>
            <a:pPr algn="ctr"/>
            <a:r>
              <a:rPr lang="en-US" sz="2400" dirty="0" smtClean="0"/>
              <a:t>Saw words as revolutionary started to rebel 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Saw Luther as a trader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3048000" y="1066800"/>
            <a:ext cx="2971800" cy="3352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>
                <a:solidFill>
                  <a:srgbClr val="FF0000"/>
                </a:solidFill>
              </a:rPr>
              <a:t>EMPEROR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Charles V</a:t>
            </a:r>
          </a:p>
          <a:p>
            <a:pPr algn="ctr"/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Issued the EDICT OF WORMS- declared him a outlaw and heretic 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German Civil War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Catholic  (Charles V)  vs. Protestant</a:t>
            </a:r>
          </a:p>
          <a:p>
            <a:endParaRPr lang="en-US" dirty="0" smtClean="0"/>
          </a:p>
          <a:p>
            <a:r>
              <a:rPr lang="en-US" dirty="0" smtClean="0"/>
              <a:t>Charles V defeated Protestants in 1547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Peace of Augsburg (1555)- Each German ruler would decide the religion of his state.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665</TotalTime>
  <Words>259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Foundry</vt:lpstr>
      <vt:lpstr>The Reformation</vt:lpstr>
      <vt:lpstr>Protestant Reformation</vt:lpstr>
      <vt:lpstr>Causes of the Reformation</vt:lpstr>
      <vt:lpstr>Criticisms of Catholic Church</vt:lpstr>
      <vt:lpstr>Early Calls for Reform</vt:lpstr>
      <vt:lpstr>Martin Luther </vt:lpstr>
      <vt:lpstr>LUTHERANISM</vt:lpstr>
      <vt:lpstr>OPPOSITION TO LUTHER</vt:lpstr>
      <vt:lpstr>German Civil War</vt:lpstr>
    </vt:vector>
  </TitlesOfParts>
  <Company>Jackson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Reformation</dc:title>
  <dc:creator>gregas</dc:creator>
  <cp:lastModifiedBy>admin</cp:lastModifiedBy>
  <cp:revision>44</cp:revision>
  <dcterms:created xsi:type="dcterms:W3CDTF">2008-09-25T00:18:34Z</dcterms:created>
  <dcterms:modified xsi:type="dcterms:W3CDTF">2014-10-08T17:08:14Z</dcterms:modified>
</cp:coreProperties>
</file>