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7"/>
  </p:handoutMasterIdLst>
  <p:sldIdLst>
    <p:sldId id="257" r:id="rId2"/>
    <p:sldId id="258" r:id="rId3"/>
    <p:sldId id="260" r:id="rId4"/>
    <p:sldId id="261" r:id="rId5"/>
    <p:sldId id="262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EBFBE75-5519-4111-A784-F5648BCBB336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4B3F08F-8C99-42ED-8974-295A2DABEF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05DB5B8-8227-4E74-876A-BF9880FC4FA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760B20D-A517-46A8-827D-34536ECDBF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B5B8-8227-4E74-876A-BF9880FC4FA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B20D-A517-46A8-827D-34536ECDBF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B5B8-8227-4E74-876A-BF9880FC4FA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B20D-A517-46A8-827D-34536ECDBF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B5B8-8227-4E74-876A-BF9880FC4FA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B20D-A517-46A8-827D-34536ECDBF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B5B8-8227-4E74-876A-BF9880FC4FA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B20D-A517-46A8-827D-34536ECDBF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B5B8-8227-4E74-876A-BF9880FC4FA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B20D-A517-46A8-827D-34536ECDBF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B5B8-8227-4E74-876A-BF9880FC4FA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B20D-A517-46A8-827D-34536ECDBF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B5B8-8227-4E74-876A-BF9880FC4FA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B20D-A517-46A8-827D-34536ECDBF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B5B8-8227-4E74-876A-BF9880FC4FA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B20D-A517-46A8-827D-34536ECDBF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B5B8-8227-4E74-876A-BF9880FC4FA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B20D-A517-46A8-827D-34536ECDBF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B5B8-8227-4E74-876A-BF9880FC4FA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B20D-A517-46A8-827D-34536ECDBF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05DB5B8-8227-4E74-876A-BF9880FC4FA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760B20D-A517-46A8-827D-34536ECDBF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CROSS+AND+PEOPLE&amp;source=images&amp;cd=&amp;cad=rja&amp;docid=1DyRZTCXHXxpsM&amp;tbnid=wDOjgGdm5Tbg4M:&amp;ved=0CAUQjRw&amp;url=http://www.credomag.com/2011/11/22/the-bible-is-a-story-about-a-special-people-and-a-supernal-place/&amp;ei=i2c2UYnZI8W00AGQy4HIAw&amp;bvm=bv.43148975,d.dmQ&amp;psig=AFQjCNGeA13M-OfQ0ARWOotrNhogTlbHuA&amp;ust=136260634359185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john+calvin&amp;source=images&amp;cd=&amp;docid=i_1JHmiujswlgM&amp;tbnid=GZiucuWwfxEsSM:&amp;ved=0CAUQjRw&amp;url=http://blog.pastorpelton.com/why-calvinism-is-not-the-most-helpful-or-useful-word/&amp;ei=FGk2Ud-CAofi0gG54oHoCQ&amp;bvm=bv.43148975,d.dmQ&amp;psig=AFQjCNGNZk9jFlm4H98_1zdFgmbEkwTcRw&amp;ust=136260673917149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google.com/url?sa=i&amp;rct=j&amp;q=i+love+calvinism&amp;source=images&amp;cd=&amp;cad=rja&amp;docid=vLUDCwi95yFRIM&amp;tbnid=8qk8j_SiAZY6EM:&amp;ved=0CAUQjRw&amp;url=http://cristianoreformado.blogspot.com/2012/10/calvinismo-amigable.html&amp;ei=lWk2UZLmLKvJ0AGf04HYBA&amp;bvm=bv.43148975,d.dmQ&amp;psig=AFQjCNEBb9MUM-GuMQTs2ECi7GmSUfCzFg&amp;ust=1362606867692067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/url?sa=i&amp;rct=j&amp;q=ignatius+of+loyola&amp;source=images&amp;cd=&amp;cad=rja&amp;docid=ENKYl_g4EwRieM&amp;tbnid=Cjds4hT5OGBLTM:&amp;ved=0CAUQjRw&amp;url=http://www.discerninghearts.com/?page_id=1306&amp;ei=DWw2UbyTCaK40gHanoHgAg&amp;bvm=bv.43148975,d.dmQ&amp;psig=AFQjCNHr8E132qvq0Hcsz1pQGzzL6CfhQQ&amp;ust=136260747304856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371600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latin typeface="Cambria" pitchFamily="18" charset="0"/>
              </a:rPr>
              <a:t>SOCIETY DIVIDES </a:t>
            </a:r>
            <a:br>
              <a:rPr lang="en-US" sz="6000" b="1" dirty="0" smtClean="0">
                <a:latin typeface="Cambria" pitchFamily="18" charset="0"/>
              </a:rPr>
            </a:br>
            <a:r>
              <a:rPr lang="en-US" sz="6000" b="1" dirty="0" smtClean="0">
                <a:latin typeface="Cambria" pitchFamily="18" charset="0"/>
              </a:rPr>
              <a:t>OVER RELIGION </a:t>
            </a:r>
            <a:endParaRPr lang="en-US" sz="6000" b="1" dirty="0"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2417058"/>
            <a:ext cx="4038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FF0000"/>
                </a:solidFill>
                <a:latin typeface="Cambria" pitchFamily="18" charset="0"/>
              </a:rPr>
              <a:t>CATHOLICS</a:t>
            </a:r>
            <a:endParaRPr lang="en-US" sz="30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8200" y="2417058"/>
            <a:ext cx="4038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FF0000"/>
                </a:solidFill>
                <a:latin typeface="Cambria" pitchFamily="18" charset="0"/>
              </a:rPr>
              <a:t>PROTESTANTS</a:t>
            </a:r>
            <a:endParaRPr lang="en-US" sz="30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pic>
        <p:nvPicPr>
          <p:cNvPr id="1026" name="Picture 2" descr="http://www.credomag.com/wp-content/uploads/2011/11/people-at-the-cross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2971056"/>
            <a:ext cx="7391400" cy="205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33400" y="5094238"/>
            <a:ext cx="40386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Arial" pitchFamily="34" charset="0"/>
              <a:buChar char="•"/>
            </a:pPr>
            <a:r>
              <a:rPr lang="en-US" sz="2300" dirty="0" smtClean="0">
                <a:solidFill>
                  <a:srgbClr val="FF0000"/>
                </a:solidFill>
                <a:latin typeface="Cambria" pitchFamily="18" charset="0"/>
              </a:rPr>
              <a:t>Those who continue to follow the teachings of the Catholic Church </a:t>
            </a:r>
            <a:endParaRPr lang="en-US" sz="23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8200" y="5045095"/>
            <a:ext cx="4038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itchFamily="34" charset="0"/>
              <a:buChar char="•"/>
            </a:pPr>
            <a:r>
              <a:rPr lang="en-US" sz="2300" dirty="0" smtClean="0">
                <a:solidFill>
                  <a:srgbClr val="FF0000"/>
                </a:solidFill>
                <a:latin typeface="Cambria" pitchFamily="18" charset="0"/>
              </a:rPr>
              <a:t>Those who follow the teachings of any other Christian sect aside from Catholicism </a:t>
            </a:r>
            <a:endParaRPr lang="en-US" sz="2300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20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951464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latin typeface="Cambria" pitchFamily="18" charset="0"/>
              </a:rPr>
              <a:t>John Calvin </a:t>
            </a:r>
            <a:endParaRPr lang="en-US" sz="6000" b="1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5423967" cy="4572000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Cambria" pitchFamily="18" charset="0"/>
              </a:rPr>
              <a:t>French humanist who </a:t>
            </a:r>
            <a:r>
              <a:rPr lang="en-US" sz="2200" dirty="0" smtClean="0">
                <a:solidFill>
                  <a:srgbClr val="FF0000"/>
                </a:solidFill>
                <a:latin typeface="Cambria" pitchFamily="18" charset="0"/>
              </a:rPr>
              <a:t>started Protestant branch in Geneva, Switzerland </a:t>
            </a:r>
          </a:p>
          <a:p>
            <a:pPr marL="68580" indent="0">
              <a:buNone/>
            </a:pPr>
            <a:endParaRPr lang="en-US" sz="2200" dirty="0" smtClean="0">
              <a:latin typeface="Cambria" pitchFamily="18" charset="0"/>
            </a:endParaRPr>
          </a:p>
          <a:p>
            <a:r>
              <a:rPr lang="en-US" sz="2200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Cambria" pitchFamily="18" charset="0"/>
              </a:rPr>
              <a:t>Believed people are sinful in nature</a:t>
            </a:r>
          </a:p>
          <a:p>
            <a:pPr marL="68580" indent="0">
              <a:buNone/>
            </a:pPr>
            <a:endParaRPr lang="en-US" sz="2200" dirty="0" smtClean="0">
              <a:latin typeface="Cambria" pitchFamily="18" charset="0"/>
            </a:endParaRPr>
          </a:p>
          <a:p>
            <a:r>
              <a:rPr lang="en-US" sz="2200" dirty="0" smtClean="0">
                <a:solidFill>
                  <a:srgbClr val="FF0000"/>
                </a:solidFill>
                <a:latin typeface="Cambria" pitchFamily="18" charset="0"/>
              </a:rPr>
              <a:t>Future was </a:t>
            </a:r>
            <a:r>
              <a:rPr lang="en-US" sz="2200" b="1" u="sng" dirty="0" smtClean="0">
                <a:solidFill>
                  <a:srgbClr val="FF0000"/>
                </a:solidFill>
                <a:latin typeface="Cambria" pitchFamily="18" charset="0"/>
              </a:rPr>
              <a:t>predetermined-</a:t>
            </a:r>
            <a:r>
              <a:rPr lang="en-US" sz="2200" dirty="0" smtClean="0">
                <a:solidFill>
                  <a:srgbClr val="FF0000"/>
                </a:solidFill>
                <a:latin typeface="Cambria" pitchFamily="18" charset="0"/>
              </a:rPr>
              <a:t> their was nothing they could do to change their destiny </a:t>
            </a:r>
          </a:p>
          <a:p>
            <a:endParaRPr lang="en-US" sz="2200" dirty="0" smtClean="0">
              <a:latin typeface="Cambria" pitchFamily="18" charset="0"/>
            </a:endParaRPr>
          </a:p>
          <a:p>
            <a:r>
              <a:rPr lang="en-US" sz="2200" dirty="0" smtClean="0">
                <a:latin typeface="Cambria" pitchFamily="18" charset="0"/>
              </a:rPr>
              <a:t>Salvation came only from God`s grace- </a:t>
            </a:r>
            <a:r>
              <a:rPr lang="en-US" sz="2200" dirty="0" smtClean="0">
                <a:solidFill>
                  <a:srgbClr val="FF0000"/>
                </a:solidFill>
                <a:latin typeface="Cambria" pitchFamily="18" charset="0"/>
              </a:rPr>
              <a:t>God chose who would be “saved”</a:t>
            </a:r>
            <a:endParaRPr lang="en-US" sz="2200" dirty="0">
              <a:solidFill>
                <a:srgbClr val="FF0000"/>
              </a:solidFill>
              <a:latin typeface="Cambria" pitchFamily="18" charset="0"/>
            </a:endParaRPr>
          </a:p>
        </p:txBody>
      </p:sp>
      <p:pic>
        <p:nvPicPr>
          <p:cNvPr id="2050" name="Picture 2" descr="http://blog.pastorpelton.com/wp-content/uploads/2012/01/John-Calvin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905000"/>
            <a:ext cx="2729433" cy="3810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8568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066800"/>
            <a:ext cx="79248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latin typeface="Cambria" pitchFamily="18" charset="0"/>
              </a:rPr>
              <a:t>Those who believed in </a:t>
            </a:r>
            <a:r>
              <a:rPr lang="en-US" sz="3500" dirty="0" smtClean="0">
                <a:solidFill>
                  <a:srgbClr val="FF0000"/>
                </a:solidFill>
                <a:latin typeface="Cambria" pitchFamily="18" charset="0"/>
              </a:rPr>
              <a:t>John Calvin and his teachings started a new sect of Christianity known as…</a:t>
            </a:r>
            <a:endParaRPr lang="en-US" sz="3500" dirty="0">
              <a:solidFill>
                <a:srgbClr val="FF0000"/>
              </a:solidFill>
              <a:latin typeface="Cambria" pitchFamily="18" charset="0"/>
            </a:endParaRPr>
          </a:p>
        </p:txBody>
      </p:sp>
      <p:pic>
        <p:nvPicPr>
          <p:cNvPr id="3074" name="Picture 2" descr="http://3.bp.blogspot.com/-a_DaZZzwMAQ/UItrsWCoP-I/AAAAAAAAAT4/_T3nwhoHz9w/s1600/calvinism-i-love-1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2971800"/>
            <a:ext cx="8077200" cy="3437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6577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914400"/>
            <a:ext cx="7024744" cy="79906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 smtClean="0">
                <a:latin typeface="Cambria" pitchFamily="18" charset="0"/>
              </a:rPr>
              <a:t>Counter-Reformation</a:t>
            </a:r>
            <a:endParaRPr lang="en-US" sz="6000" b="1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5023"/>
            <a:ext cx="5486400" cy="3508977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mbria" pitchFamily="18" charset="0"/>
              </a:rPr>
              <a:t>Catholic Church`s response to the Protestant Reformation </a:t>
            </a:r>
            <a:r>
              <a:rPr lang="en-US" dirty="0" smtClean="0">
                <a:latin typeface="Cambria" pitchFamily="18" charset="0"/>
              </a:rPr>
              <a:t>in an attempt to bring members back to the Catholic Church </a:t>
            </a:r>
          </a:p>
          <a:p>
            <a:pPr marL="68580" indent="0">
              <a:buNone/>
            </a:pPr>
            <a:endParaRPr lang="en-US" sz="1500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Founded by </a:t>
            </a:r>
            <a:r>
              <a:rPr lang="en-US" b="1" u="sng" dirty="0" smtClean="0">
                <a:solidFill>
                  <a:srgbClr val="FF0000"/>
                </a:solidFill>
                <a:latin typeface="Cambria" pitchFamily="18" charset="0"/>
              </a:rPr>
              <a:t>Ignatius of Loyola </a:t>
            </a:r>
          </a:p>
          <a:p>
            <a:pPr marL="68580" indent="0">
              <a:buNone/>
            </a:pPr>
            <a:endParaRPr lang="en-US" sz="1500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Followers are </a:t>
            </a:r>
            <a:r>
              <a:rPr lang="en-US" dirty="0" smtClean="0">
                <a:solidFill>
                  <a:srgbClr val="FF0000"/>
                </a:solidFill>
                <a:latin typeface="Cambria" pitchFamily="18" charset="0"/>
              </a:rPr>
              <a:t>called </a:t>
            </a:r>
            <a:r>
              <a:rPr lang="en-US" b="1" u="sng" dirty="0" smtClean="0">
                <a:solidFill>
                  <a:srgbClr val="FF0000"/>
                </a:solidFill>
                <a:latin typeface="Cambria" pitchFamily="18" charset="0"/>
              </a:rPr>
              <a:t>Jesuits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</a:rPr>
              <a:t>“Society of Jesus”</a:t>
            </a:r>
          </a:p>
          <a:p>
            <a:pPr lvl="1"/>
            <a:r>
              <a:rPr lang="en-US" sz="2400" dirty="0" smtClean="0">
                <a:latin typeface="Cambria" pitchFamily="18" charset="0"/>
              </a:rPr>
              <a:t>Renewed church`s emphasis of spirituality and service</a:t>
            </a:r>
            <a:br>
              <a:rPr lang="en-US" sz="2400" dirty="0" smtClean="0">
                <a:latin typeface="Cambria" pitchFamily="18" charset="0"/>
              </a:rPr>
            </a:br>
            <a:endParaRPr lang="en-US" sz="2400" dirty="0">
              <a:latin typeface="Cambria" pitchFamily="18" charset="0"/>
            </a:endParaRPr>
          </a:p>
        </p:txBody>
      </p:sp>
      <p:pic>
        <p:nvPicPr>
          <p:cNvPr id="4098" name="Picture 2" descr="http://www.discerninghearts.com/blog/wp-content/uploads/2010/11/ignatius2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048000"/>
            <a:ext cx="30480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9807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upload.wikimedia.org/wikipedia/commons/c/ca/Council_of_Tr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97287" y="3124200"/>
            <a:ext cx="3113313" cy="3289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77200" cy="799064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Cambria" pitchFamily="18" charset="0"/>
              </a:rPr>
              <a:t>The Council of Trent</a:t>
            </a:r>
            <a:endParaRPr lang="en-US" sz="60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1"/>
            <a:ext cx="6777317" cy="32766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500" dirty="0">
                <a:latin typeface="Cambria" pitchFamily="18" charset="0"/>
              </a:rPr>
              <a:t>1545, Church members decided to </a:t>
            </a:r>
            <a:r>
              <a:rPr lang="en-US" sz="2500" b="1" u="sng" dirty="0">
                <a:solidFill>
                  <a:srgbClr val="FF0000"/>
                </a:solidFill>
                <a:latin typeface="Cambria" pitchFamily="18" charset="0"/>
              </a:rPr>
              <a:t>redefine</a:t>
            </a:r>
            <a:r>
              <a:rPr lang="en-US" sz="2500" dirty="0">
                <a:solidFill>
                  <a:srgbClr val="FF0000"/>
                </a:solidFill>
                <a:latin typeface="Cambria" pitchFamily="18" charset="0"/>
              </a:rPr>
              <a:t> some religious doctrines of the Catholic </a:t>
            </a:r>
            <a:r>
              <a:rPr lang="en-US" dirty="0">
                <a:solidFill>
                  <a:srgbClr val="FF0000"/>
                </a:solidFill>
                <a:latin typeface="Cambria" pitchFamily="18" charset="0"/>
              </a:rPr>
              <a:t>Church</a:t>
            </a:r>
            <a:r>
              <a:rPr lang="en-US" dirty="0" smtClean="0">
                <a:solidFill>
                  <a:srgbClr val="FF0000"/>
                </a:solidFill>
                <a:latin typeface="Cambria" pitchFamily="18" charset="0"/>
              </a:rPr>
              <a:t>.</a:t>
            </a:r>
          </a:p>
          <a:p>
            <a:pPr marL="68580" indent="0">
              <a:buNone/>
            </a:pPr>
            <a:endParaRPr lang="en-US" sz="500" dirty="0" smtClean="0">
              <a:latin typeface="Cambria" pitchFamily="18" charset="0"/>
            </a:endParaRPr>
          </a:p>
          <a:p>
            <a:pPr marL="82296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</a:rPr>
              <a:t>Addresses Abuses of church officials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sz="2400" dirty="0" smtClean="0">
                <a:latin typeface="Cambria" pitchFamily="18" charset="0"/>
              </a:rPr>
              <a:t>Addressed </a:t>
            </a: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</a:rPr>
              <a:t>Corruption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</a:rPr>
              <a:t>Training of Priests regulated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</a:rPr>
              <a:t>Addresses Financial Abuses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</a:rPr>
              <a:t>Sale of Indulgences abolished</a:t>
            </a:r>
          </a:p>
          <a:p>
            <a:pPr lvl="1"/>
            <a:endParaRPr lang="en-US" sz="2300" dirty="0">
              <a:latin typeface="Cambria" pitchFamily="18" charset="0"/>
            </a:endParaRPr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5078849"/>
            <a:ext cx="4876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/>
            <a:r>
              <a:rPr lang="en-US" sz="3500" b="1" dirty="0" smtClean="0">
                <a:solidFill>
                  <a:srgbClr val="FF0000"/>
                </a:solidFill>
              </a:rPr>
              <a:t>Basic structure of Church reaffirmed!</a:t>
            </a:r>
            <a:endParaRPr lang="en-US" sz="3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800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274</TotalTime>
  <Words>175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SOCIETY DIVIDES  OVER RELIGION </vt:lpstr>
      <vt:lpstr>John Calvin </vt:lpstr>
      <vt:lpstr>Slide 3</vt:lpstr>
      <vt:lpstr>Counter-Reformation</vt:lpstr>
      <vt:lpstr>The Council of Trent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SOCIETY DIVIDES  OVER RELIGION</dc:title>
  <dc:creator>Windows User</dc:creator>
  <cp:lastModifiedBy>admin</cp:lastModifiedBy>
  <cp:revision>13</cp:revision>
  <dcterms:created xsi:type="dcterms:W3CDTF">2013-03-05T21:42:06Z</dcterms:created>
  <dcterms:modified xsi:type="dcterms:W3CDTF">2016-02-26T16:57:55Z</dcterms:modified>
</cp:coreProperties>
</file>