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51f3ae06cf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51f3ae06c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cd9d01dbd2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cd9d01dbd2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cd9d01dbd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cd9d01db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cd9d01dbd2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cd9d01dbd2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cd9d01dbd2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cd9d01dbd2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cd9d01dbd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cd9d01dbd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a0d249ea9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a0d249ea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cd9d01dbd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cd9d01dbd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cd9d01dbd2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cd9d01dbd2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ed6f470898_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ed6f470898_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10.png"/><Relationship Id="rId6" Type="http://schemas.openxmlformats.org/officeDocument/2006/relationships/image" Target="../media/image17.png"/><Relationship Id="rId7" Type="http://schemas.openxmlformats.org/officeDocument/2006/relationships/image" Target="../media/image1.png"/><Relationship Id="rId8"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u="sng"/>
              <a:t>WELCOME TO </a:t>
            </a:r>
            <a:r>
              <a:rPr b="1" lang="en" u="sng"/>
              <a:t>PHYSICAL</a:t>
            </a:r>
            <a:r>
              <a:rPr b="1" lang="en" u="sng"/>
              <a:t> EDUCATION</a:t>
            </a:r>
            <a:endParaRPr b="1" u="sng"/>
          </a:p>
        </p:txBody>
      </p:sp>
      <p:sp>
        <p:nvSpPr>
          <p:cNvPr id="55" name="Google Shape;55;p1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Physical Education class is designed to teach students how to live a healthy and physically active lifestyle while improving student’s fitness levels through participation in various sports and activities.  Phys Ed teaches students sportsmanship and gives students an opportunity to interact and learn how to work together.  Each student will have three marking periods of PE and one marking period of health in a classroom.  </a:t>
            </a:r>
            <a:endParaRPr sz="2400"/>
          </a:p>
        </p:txBody>
      </p:sp>
      <p:pic>
        <p:nvPicPr>
          <p:cNvPr id="56" name="Google Shape;56;p13"/>
          <p:cNvPicPr preferRelativeResize="0"/>
          <p:nvPr/>
        </p:nvPicPr>
        <p:blipFill>
          <a:blip r:embed="rId3">
            <a:alphaModFix/>
          </a:blip>
          <a:stretch>
            <a:fillRect/>
          </a:stretch>
        </p:blipFill>
        <p:spPr>
          <a:xfrm>
            <a:off x="311700" y="2928100"/>
            <a:ext cx="2215400" cy="2215400"/>
          </a:xfrm>
          <a:prstGeom prst="rect">
            <a:avLst/>
          </a:prstGeom>
          <a:noFill/>
          <a:ln>
            <a:noFill/>
          </a:ln>
        </p:spPr>
      </p:pic>
      <p:pic>
        <p:nvPicPr>
          <p:cNvPr id="57" name="Google Shape;57;p13"/>
          <p:cNvPicPr preferRelativeResize="0"/>
          <p:nvPr/>
        </p:nvPicPr>
        <p:blipFill>
          <a:blip r:embed="rId4">
            <a:alphaModFix/>
          </a:blip>
          <a:stretch>
            <a:fillRect/>
          </a:stretch>
        </p:blipFill>
        <p:spPr>
          <a:xfrm>
            <a:off x="3861125" y="2697800"/>
            <a:ext cx="4442935" cy="2373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311700" y="1192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u="sng"/>
              <a:t>ABSENCES</a:t>
            </a:r>
            <a:endParaRPr b="1" u="sng"/>
          </a:p>
        </p:txBody>
      </p:sp>
      <p:sp>
        <p:nvSpPr>
          <p:cNvPr id="129" name="Google Shape;129;p22"/>
          <p:cNvSpPr txBox="1"/>
          <p:nvPr>
            <p:ph idx="1" type="body"/>
          </p:nvPr>
        </p:nvSpPr>
        <p:spPr>
          <a:xfrm>
            <a:off x="311700" y="81680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If you are absent from class you are responsible for making up your absence in order to receive credit for participation.  To make up your absence get at least 30 minutes of exercise on your own time.  Then fill out and submit the Phys Ed make up form found on our Google classroom.</a:t>
            </a:r>
            <a:endParaRPr/>
          </a:p>
        </p:txBody>
      </p:sp>
      <p:pic>
        <p:nvPicPr>
          <p:cNvPr id="130" name="Google Shape;130;p22"/>
          <p:cNvPicPr preferRelativeResize="0"/>
          <p:nvPr/>
        </p:nvPicPr>
        <p:blipFill>
          <a:blip r:embed="rId3">
            <a:alphaModFix/>
          </a:blip>
          <a:stretch>
            <a:fillRect/>
          </a:stretch>
        </p:blipFill>
        <p:spPr>
          <a:xfrm>
            <a:off x="3894150" y="2278425"/>
            <a:ext cx="4938151" cy="26244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3" name="Google Shape;63;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4" name="Google Shape;64;p14"/>
          <p:cNvPicPr preferRelativeResize="0"/>
          <p:nvPr/>
        </p:nvPicPr>
        <p:blipFill>
          <a:blip r:embed="rId3">
            <a:alphaModFix/>
          </a:blip>
          <a:stretch>
            <a:fillRect/>
          </a:stretch>
        </p:blipFill>
        <p:spPr>
          <a:xfrm>
            <a:off x="0" y="1255"/>
            <a:ext cx="9144001" cy="514099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1784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u="sng"/>
              <a:t>PREPARATION</a:t>
            </a:r>
            <a:endParaRPr b="1" u="sng"/>
          </a:p>
        </p:txBody>
      </p:sp>
      <p:sp>
        <p:nvSpPr>
          <p:cNvPr id="70" name="Google Shape;70;p15"/>
          <p:cNvSpPr txBox="1"/>
          <p:nvPr>
            <p:ph idx="1" type="body"/>
          </p:nvPr>
        </p:nvSpPr>
        <p:spPr>
          <a:xfrm>
            <a:off x="311700" y="863550"/>
            <a:ext cx="8520600" cy="4073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Wear appropriate PE clothing to school on your PE days.  Athletic clothing is </a:t>
            </a:r>
            <a:r>
              <a:rPr lang="en"/>
              <a:t>recommended</a:t>
            </a:r>
            <a:r>
              <a:rPr lang="en"/>
              <a:t>.  No tank tops.</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AutoNum type="arabicPeriod"/>
            </a:pPr>
            <a:r>
              <a:rPr lang="en"/>
              <a:t>You need </a:t>
            </a:r>
            <a:r>
              <a:rPr lang="en" u="sng"/>
              <a:t>sneakers</a:t>
            </a:r>
            <a:r>
              <a:rPr lang="en"/>
              <a:t> and they must be </a:t>
            </a:r>
            <a:r>
              <a:rPr lang="en" u="sng"/>
              <a:t>tied</a:t>
            </a:r>
            <a:r>
              <a:rPr lang="en"/>
              <a:t>.  </a:t>
            </a:r>
            <a:endParaRPr/>
          </a:p>
        </p:txBody>
      </p:sp>
      <p:pic>
        <p:nvPicPr>
          <p:cNvPr id="71" name="Google Shape;71;p15"/>
          <p:cNvPicPr preferRelativeResize="0"/>
          <p:nvPr/>
        </p:nvPicPr>
        <p:blipFill>
          <a:blip r:embed="rId3">
            <a:alphaModFix/>
          </a:blip>
          <a:stretch>
            <a:fillRect/>
          </a:stretch>
        </p:blipFill>
        <p:spPr>
          <a:xfrm>
            <a:off x="7139900" y="2571750"/>
            <a:ext cx="2004100" cy="2004100"/>
          </a:xfrm>
          <a:prstGeom prst="rect">
            <a:avLst/>
          </a:prstGeom>
          <a:noFill/>
          <a:ln>
            <a:noFill/>
          </a:ln>
        </p:spPr>
      </p:pic>
      <p:pic>
        <p:nvPicPr>
          <p:cNvPr id="72" name="Google Shape;72;p15"/>
          <p:cNvPicPr preferRelativeResize="0"/>
          <p:nvPr/>
        </p:nvPicPr>
        <p:blipFill>
          <a:blip r:embed="rId4">
            <a:alphaModFix/>
          </a:blip>
          <a:stretch>
            <a:fillRect/>
          </a:stretch>
        </p:blipFill>
        <p:spPr>
          <a:xfrm>
            <a:off x="0" y="3046625"/>
            <a:ext cx="3030249" cy="1515124"/>
          </a:xfrm>
          <a:prstGeom prst="rect">
            <a:avLst/>
          </a:prstGeom>
          <a:noFill/>
          <a:ln>
            <a:noFill/>
          </a:ln>
        </p:spPr>
      </p:pic>
      <p:pic>
        <p:nvPicPr>
          <p:cNvPr id="73" name="Google Shape;73;p15"/>
          <p:cNvPicPr preferRelativeResize="0"/>
          <p:nvPr/>
        </p:nvPicPr>
        <p:blipFill>
          <a:blip r:embed="rId5">
            <a:alphaModFix/>
          </a:blip>
          <a:stretch>
            <a:fillRect/>
          </a:stretch>
        </p:blipFill>
        <p:spPr>
          <a:xfrm>
            <a:off x="3030250" y="3153132"/>
            <a:ext cx="2402237" cy="1408618"/>
          </a:xfrm>
          <a:prstGeom prst="rect">
            <a:avLst/>
          </a:prstGeom>
          <a:noFill/>
          <a:ln>
            <a:noFill/>
          </a:ln>
        </p:spPr>
      </p:pic>
      <p:sp>
        <p:nvSpPr>
          <p:cNvPr id="74" name="Google Shape;74;p15"/>
          <p:cNvSpPr txBox="1"/>
          <p:nvPr/>
        </p:nvSpPr>
        <p:spPr>
          <a:xfrm>
            <a:off x="1065875" y="4561750"/>
            <a:ext cx="898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t>YES</a:t>
            </a:r>
            <a:endParaRPr b="1" sz="1800"/>
          </a:p>
        </p:txBody>
      </p:sp>
      <p:sp>
        <p:nvSpPr>
          <p:cNvPr id="75" name="Google Shape;75;p15"/>
          <p:cNvSpPr txBox="1"/>
          <p:nvPr/>
        </p:nvSpPr>
        <p:spPr>
          <a:xfrm>
            <a:off x="3709475" y="4561750"/>
            <a:ext cx="760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t>NO</a:t>
            </a:r>
            <a:endParaRPr b="1" sz="1800"/>
          </a:p>
        </p:txBody>
      </p:sp>
      <p:sp>
        <p:nvSpPr>
          <p:cNvPr id="76" name="Google Shape;76;p15"/>
          <p:cNvSpPr txBox="1"/>
          <p:nvPr/>
        </p:nvSpPr>
        <p:spPr>
          <a:xfrm>
            <a:off x="7762025" y="4561750"/>
            <a:ext cx="1691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t>NO</a:t>
            </a:r>
            <a:endParaRPr b="1" sz="1800"/>
          </a:p>
        </p:txBody>
      </p:sp>
      <p:pic>
        <p:nvPicPr>
          <p:cNvPr id="77" name="Google Shape;77;p15"/>
          <p:cNvPicPr preferRelativeResize="0"/>
          <p:nvPr/>
        </p:nvPicPr>
        <p:blipFill>
          <a:blip r:embed="rId6">
            <a:alphaModFix/>
          </a:blip>
          <a:stretch>
            <a:fillRect/>
          </a:stretch>
        </p:blipFill>
        <p:spPr>
          <a:xfrm>
            <a:off x="5268300" y="3228121"/>
            <a:ext cx="2004100" cy="1333629"/>
          </a:xfrm>
          <a:prstGeom prst="rect">
            <a:avLst/>
          </a:prstGeom>
          <a:noFill/>
          <a:ln>
            <a:noFill/>
          </a:ln>
        </p:spPr>
      </p:pic>
      <p:sp>
        <p:nvSpPr>
          <p:cNvPr id="78" name="Google Shape;78;p15"/>
          <p:cNvSpPr txBox="1"/>
          <p:nvPr/>
        </p:nvSpPr>
        <p:spPr>
          <a:xfrm>
            <a:off x="6034025" y="4561750"/>
            <a:ext cx="898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t>NO</a:t>
            </a:r>
            <a:endParaRPr b="1" sz="1800"/>
          </a:p>
        </p:txBody>
      </p:sp>
      <p:pic>
        <p:nvPicPr>
          <p:cNvPr id="79" name="Google Shape;79;p15"/>
          <p:cNvPicPr preferRelativeResize="0"/>
          <p:nvPr/>
        </p:nvPicPr>
        <p:blipFill>
          <a:blip r:embed="rId7">
            <a:alphaModFix/>
          </a:blip>
          <a:stretch>
            <a:fillRect/>
          </a:stretch>
        </p:blipFill>
        <p:spPr>
          <a:xfrm>
            <a:off x="4071100" y="1389825"/>
            <a:ext cx="1001800" cy="1124650"/>
          </a:xfrm>
          <a:prstGeom prst="rect">
            <a:avLst/>
          </a:prstGeom>
          <a:noFill/>
          <a:ln>
            <a:noFill/>
          </a:ln>
        </p:spPr>
      </p:pic>
      <p:pic>
        <p:nvPicPr>
          <p:cNvPr id="80" name="Google Shape;80;p15"/>
          <p:cNvPicPr preferRelativeResize="0"/>
          <p:nvPr/>
        </p:nvPicPr>
        <p:blipFill>
          <a:blip r:embed="rId8">
            <a:alphaModFix/>
          </a:blip>
          <a:stretch>
            <a:fillRect/>
          </a:stretch>
        </p:blipFill>
        <p:spPr>
          <a:xfrm>
            <a:off x="5439583" y="1322833"/>
            <a:ext cx="1333625" cy="1333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351200" y="17847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1820"/>
              <a:t>3. Remove </a:t>
            </a:r>
            <a:r>
              <a:rPr lang="en" sz="1820"/>
              <a:t>inappropriate</a:t>
            </a:r>
            <a:r>
              <a:rPr lang="en" sz="1820"/>
              <a:t> </a:t>
            </a:r>
            <a:r>
              <a:rPr lang="en" sz="1820"/>
              <a:t>jewelry.</a:t>
            </a:r>
            <a:endParaRPr sz="1820"/>
          </a:p>
        </p:txBody>
      </p:sp>
      <p:sp>
        <p:nvSpPr>
          <p:cNvPr id="86" name="Google Shape;86;p16"/>
          <p:cNvSpPr txBox="1"/>
          <p:nvPr>
            <p:ph idx="1" type="body"/>
          </p:nvPr>
        </p:nvSpPr>
        <p:spPr>
          <a:xfrm>
            <a:off x="311700" y="9945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4.  </a:t>
            </a:r>
            <a:r>
              <a:rPr b="1" lang="en"/>
              <a:t>NO CELL PHONES  </a:t>
            </a:r>
            <a:endParaRPr b="1"/>
          </a:p>
          <a:p>
            <a:pPr indent="-342900" lvl="0" marL="457200" rtl="0" algn="l">
              <a:spcBef>
                <a:spcPts val="1200"/>
              </a:spcBef>
              <a:spcAft>
                <a:spcPts val="0"/>
              </a:spcAft>
              <a:buSzPts val="1800"/>
              <a:buChar char="●"/>
            </a:pPr>
            <a:r>
              <a:rPr lang="en"/>
              <a:t>Students may not have a cell phone out during class and they can not be in their pockets.  Phones should be left in school lockers or back packs during class.</a:t>
            </a:r>
            <a:endParaRPr/>
          </a:p>
        </p:txBody>
      </p:sp>
      <p:pic>
        <p:nvPicPr>
          <p:cNvPr id="87" name="Google Shape;87;p16"/>
          <p:cNvPicPr preferRelativeResize="0"/>
          <p:nvPr/>
        </p:nvPicPr>
        <p:blipFill>
          <a:blip r:embed="rId3">
            <a:alphaModFix/>
          </a:blip>
          <a:stretch>
            <a:fillRect/>
          </a:stretch>
        </p:blipFill>
        <p:spPr>
          <a:xfrm>
            <a:off x="2011350" y="2292400"/>
            <a:ext cx="2745800" cy="2745800"/>
          </a:xfrm>
          <a:prstGeom prst="rect">
            <a:avLst/>
          </a:prstGeom>
          <a:noFill/>
          <a:ln>
            <a:noFill/>
          </a:ln>
        </p:spPr>
      </p:pic>
      <p:pic>
        <p:nvPicPr>
          <p:cNvPr id="88" name="Google Shape;88;p16"/>
          <p:cNvPicPr preferRelativeResize="0"/>
          <p:nvPr/>
        </p:nvPicPr>
        <p:blipFill>
          <a:blip r:embed="rId4">
            <a:alphaModFix/>
          </a:blip>
          <a:stretch>
            <a:fillRect/>
          </a:stretch>
        </p:blipFill>
        <p:spPr>
          <a:xfrm>
            <a:off x="4406525" y="178472"/>
            <a:ext cx="2072350" cy="1205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4" name="Google Shape;94;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5" name="Google Shape;95;p17"/>
          <p:cNvPicPr preferRelativeResize="0"/>
          <p:nvPr/>
        </p:nvPicPr>
        <p:blipFill>
          <a:blip r:embed="rId3">
            <a:alphaModFix/>
          </a:blip>
          <a:stretch>
            <a:fillRect/>
          </a:stretch>
        </p:blipFill>
        <p:spPr>
          <a:xfrm>
            <a:off x="0" y="1255"/>
            <a:ext cx="9144001" cy="51409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type="title"/>
          </p:nvPr>
        </p:nvSpPr>
        <p:spPr>
          <a:xfrm>
            <a:off x="623400" y="2300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u="sng"/>
              <a:t>CLASS RULES &amp; PROCEDURES</a:t>
            </a:r>
            <a:endParaRPr b="1" u="sng"/>
          </a:p>
        </p:txBody>
      </p:sp>
      <p:sp>
        <p:nvSpPr>
          <p:cNvPr id="101" name="Google Shape;101;p18"/>
          <p:cNvSpPr txBox="1"/>
          <p:nvPr>
            <p:ph idx="1" type="body"/>
          </p:nvPr>
        </p:nvSpPr>
        <p:spPr>
          <a:xfrm>
            <a:off x="311700" y="737925"/>
            <a:ext cx="8520600" cy="4129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Display good sportsmanship at all times.</a:t>
            </a:r>
            <a:endParaRPr/>
          </a:p>
          <a:p>
            <a:pPr indent="-342900" lvl="0" marL="457200" rtl="0" algn="l">
              <a:spcBef>
                <a:spcPts val="0"/>
              </a:spcBef>
              <a:spcAft>
                <a:spcPts val="0"/>
              </a:spcAft>
              <a:buSzPts val="1800"/>
              <a:buAutoNum type="arabicPeriod"/>
            </a:pPr>
            <a:r>
              <a:rPr lang="en"/>
              <a:t>Be respectful of others.</a:t>
            </a:r>
            <a:endParaRPr/>
          </a:p>
          <a:p>
            <a:pPr indent="-342900" lvl="0" marL="457200" rtl="0" algn="l">
              <a:spcBef>
                <a:spcPts val="0"/>
              </a:spcBef>
              <a:spcAft>
                <a:spcPts val="0"/>
              </a:spcAft>
              <a:buSzPts val="1800"/>
              <a:buAutoNum type="arabicPeriod"/>
            </a:pPr>
            <a:r>
              <a:rPr lang="en"/>
              <a:t>Be attentive when a teacher is speaking.</a:t>
            </a:r>
            <a:endParaRPr/>
          </a:p>
          <a:p>
            <a:pPr indent="-342900" lvl="0" marL="457200" rtl="0" algn="l">
              <a:spcBef>
                <a:spcPts val="0"/>
              </a:spcBef>
              <a:spcAft>
                <a:spcPts val="0"/>
              </a:spcAft>
              <a:buSzPts val="1800"/>
              <a:buAutoNum type="arabicPeriod"/>
            </a:pPr>
            <a:r>
              <a:rPr lang="en"/>
              <a:t>Follow all instructions given.</a:t>
            </a:r>
            <a:endParaRPr/>
          </a:p>
          <a:p>
            <a:pPr indent="-342900" lvl="0" marL="457200" rtl="0" algn="l">
              <a:spcBef>
                <a:spcPts val="0"/>
              </a:spcBef>
              <a:spcAft>
                <a:spcPts val="0"/>
              </a:spcAft>
              <a:buSzPts val="1800"/>
              <a:buAutoNum type="arabicPeriod"/>
            </a:pPr>
            <a:r>
              <a:rPr lang="en"/>
              <a:t>Maintain safe play.</a:t>
            </a:r>
            <a:endParaRPr/>
          </a:p>
          <a:p>
            <a:pPr indent="-342900" lvl="0" marL="457200" rtl="0" algn="l">
              <a:spcBef>
                <a:spcPts val="0"/>
              </a:spcBef>
              <a:spcAft>
                <a:spcPts val="0"/>
              </a:spcAft>
              <a:buSzPts val="1800"/>
              <a:buAutoNum type="arabicPeriod"/>
            </a:pPr>
            <a:r>
              <a:rPr lang="en"/>
              <a:t>No gum, candy, or food allowed.</a:t>
            </a:r>
            <a:endParaRPr/>
          </a:p>
          <a:p>
            <a:pPr indent="-342900" lvl="0" marL="457200" rtl="0" algn="l">
              <a:spcBef>
                <a:spcPts val="0"/>
              </a:spcBef>
              <a:spcAft>
                <a:spcPts val="0"/>
              </a:spcAft>
              <a:buSzPts val="1800"/>
              <a:buAutoNum type="arabicPeriod"/>
            </a:pPr>
            <a:r>
              <a:rPr lang="en"/>
              <a:t>Students should be seated in their squad spot and facing forward during attendance and warm-ups.</a:t>
            </a:r>
            <a:endParaRPr/>
          </a:p>
          <a:p>
            <a:pPr indent="-342900" lvl="0" marL="457200" rtl="0" algn="l">
              <a:spcBef>
                <a:spcPts val="0"/>
              </a:spcBef>
              <a:spcAft>
                <a:spcPts val="0"/>
              </a:spcAft>
              <a:buSzPts val="1800"/>
              <a:buAutoNum type="arabicPeriod"/>
            </a:pPr>
            <a:r>
              <a:rPr lang="en"/>
              <a:t>Use appropriate language.</a:t>
            </a:r>
            <a:endParaRPr/>
          </a:p>
          <a:p>
            <a:pPr indent="-342900" lvl="0" marL="457200" rtl="0" algn="l">
              <a:spcBef>
                <a:spcPts val="0"/>
              </a:spcBef>
              <a:spcAft>
                <a:spcPts val="0"/>
              </a:spcAft>
              <a:buSzPts val="1800"/>
              <a:buAutoNum type="arabicPeriod"/>
            </a:pPr>
            <a:r>
              <a:rPr lang="en"/>
              <a:t>Cell phones are not permitted during class at any time.</a:t>
            </a:r>
            <a:endParaRPr/>
          </a:p>
          <a:p>
            <a:pPr indent="-342900" lvl="0" marL="457200" rtl="0" algn="l">
              <a:spcBef>
                <a:spcPts val="0"/>
              </a:spcBef>
              <a:spcAft>
                <a:spcPts val="0"/>
              </a:spcAft>
              <a:buSzPts val="1800"/>
              <a:buAutoNum type="arabicPeriod"/>
            </a:pPr>
            <a:r>
              <a:rPr lang="en"/>
              <a:t>Three whistles = stop, sit, and listen.</a:t>
            </a:r>
            <a:endParaRPr/>
          </a:p>
          <a:p>
            <a:pPr indent="-342900" lvl="0" marL="457200" rtl="0" algn="l">
              <a:spcBef>
                <a:spcPts val="0"/>
              </a:spcBef>
              <a:spcAft>
                <a:spcPts val="0"/>
              </a:spcAft>
              <a:buSzPts val="1800"/>
              <a:buAutoNum type="arabicPeriod"/>
            </a:pPr>
            <a:r>
              <a:rPr lang="en"/>
              <a:t>Remain in your squad until the bell rings.</a:t>
            </a:r>
            <a:endParaRPr/>
          </a:p>
        </p:txBody>
      </p:sp>
      <p:pic>
        <p:nvPicPr>
          <p:cNvPr id="102" name="Google Shape;102;p18"/>
          <p:cNvPicPr preferRelativeResize="0"/>
          <p:nvPr/>
        </p:nvPicPr>
        <p:blipFill>
          <a:blip r:embed="rId3">
            <a:alphaModFix/>
          </a:blip>
          <a:stretch>
            <a:fillRect/>
          </a:stretch>
        </p:blipFill>
        <p:spPr>
          <a:xfrm>
            <a:off x="6117663" y="802763"/>
            <a:ext cx="2714625" cy="1685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8" name="Google Shape;108;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9" name="Google Shape;109;p19"/>
          <p:cNvPicPr preferRelativeResize="0"/>
          <p:nvPr/>
        </p:nvPicPr>
        <p:blipFill>
          <a:blip r:embed="rId3">
            <a:alphaModFix/>
          </a:blip>
          <a:stretch>
            <a:fillRect/>
          </a:stretch>
        </p:blipFill>
        <p:spPr>
          <a:xfrm>
            <a:off x="0" y="1255"/>
            <a:ext cx="9144001" cy="514099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311700" y="1587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u="sng"/>
              <a:t>CLASS ROUTINE</a:t>
            </a:r>
            <a:endParaRPr b="1" u="sng"/>
          </a:p>
        </p:txBody>
      </p:sp>
      <p:sp>
        <p:nvSpPr>
          <p:cNvPr id="115" name="Google Shape;115;p20"/>
          <p:cNvSpPr txBox="1"/>
          <p:nvPr>
            <p:ph idx="1" type="body"/>
          </p:nvPr>
        </p:nvSpPr>
        <p:spPr>
          <a:xfrm>
            <a:off x="311700" y="863550"/>
            <a:ext cx="8520600" cy="41523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SzPts val="2300"/>
              <a:buAutoNum type="arabicPeriod"/>
            </a:pPr>
            <a:r>
              <a:rPr lang="en" sz="2300"/>
              <a:t>Enter the gym in the far door and put bags in bleachers. </a:t>
            </a:r>
            <a:endParaRPr sz="2300"/>
          </a:p>
          <a:p>
            <a:pPr indent="-374650" lvl="0" marL="457200" rtl="0" algn="l">
              <a:spcBef>
                <a:spcPts val="0"/>
              </a:spcBef>
              <a:spcAft>
                <a:spcPts val="0"/>
              </a:spcAft>
              <a:buSzPts val="2300"/>
              <a:buAutoNum type="arabicPeriod"/>
            </a:pPr>
            <a:r>
              <a:rPr lang="en" sz="2300"/>
              <a:t>Get prepared for class.</a:t>
            </a:r>
            <a:endParaRPr sz="2300"/>
          </a:p>
          <a:p>
            <a:pPr indent="-374650" lvl="0" marL="457200" rtl="0" algn="l">
              <a:spcBef>
                <a:spcPts val="0"/>
              </a:spcBef>
              <a:spcAft>
                <a:spcPts val="0"/>
              </a:spcAft>
              <a:buSzPts val="2300"/>
              <a:buAutoNum type="arabicPeriod"/>
            </a:pPr>
            <a:r>
              <a:rPr lang="en" sz="2300"/>
              <a:t>Walk laps around the gym unless told otherwise.</a:t>
            </a:r>
            <a:endParaRPr sz="2300"/>
          </a:p>
          <a:p>
            <a:pPr indent="-374650" lvl="0" marL="457200" rtl="0" algn="l">
              <a:spcBef>
                <a:spcPts val="0"/>
              </a:spcBef>
              <a:spcAft>
                <a:spcPts val="0"/>
              </a:spcAft>
              <a:buSzPts val="2300"/>
              <a:buAutoNum type="arabicPeriod"/>
            </a:pPr>
            <a:r>
              <a:rPr lang="en" sz="2300"/>
              <a:t>Attendance in squads.</a:t>
            </a:r>
            <a:endParaRPr sz="2300"/>
          </a:p>
          <a:p>
            <a:pPr indent="-374650" lvl="0" marL="457200" rtl="0" algn="l">
              <a:spcBef>
                <a:spcPts val="0"/>
              </a:spcBef>
              <a:spcAft>
                <a:spcPts val="0"/>
              </a:spcAft>
              <a:buSzPts val="2300"/>
              <a:buAutoNum type="arabicPeriod"/>
            </a:pPr>
            <a:r>
              <a:rPr lang="en" sz="2300"/>
              <a:t>Exercises / Stretching</a:t>
            </a:r>
            <a:endParaRPr sz="2300"/>
          </a:p>
          <a:p>
            <a:pPr indent="-374650" lvl="0" marL="457200" rtl="0" algn="l">
              <a:spcBef>
                <a:spcPts val="0"/>
              </a:spcBef>
              <a:spcAft>
                <a:spcPts val="0"/>
              </a:spcAft>
              <a:buSzPts val="2300"/>
              <a:buAutoNum type="arabicPeriod"/>
            </a:pPr>
            <a:r>
              <a:rPr lang="en" sz="2300"/>
              <a:t>Daily activity / workout</a:t>
            </a:r>
            <a:endParaRPr sz="2300"/>
          </a:p>
          <a:p>
            <a:pPr indent="-374650" lvl="0" marL="457200" rtl="0" algn="l">
              <a:spcBef>
                <a:spcPts val="0"/>
              </a:spcBef>
              <a:spcAft>
                <a:spcPts val="0"/>
              </a:spcAft>
              <a:buSzPts val="2300"/>
              <a:buAutoNum type="arabicPeriod"/>
            </a:pPr>
            <a:r>
              <a:rPr lang="en" sz="2300"/>
              <a:t>Clean and put away any equipment.</a:t>
            </a:r>
            <a:endParaRPr sz="2300"/>
          </a:p>
          <a:p>
            <a:pPr indent="0" lvl="0" marL="45720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16" name="Google Shape;116;p20"/>
          <p:cNvPicPr preferRelativeResize="0"/>
          <p:nvPr/>
        </p:nvPicPr>
        <p:blipFill>
          <a:blip r:embed="rId3">
            <a:alphaModFix/>
          </a:blip>
          <a:stretch>
            <a:fillRect/>
          </a:stretch>
        </p:blipFill>
        <p:spPr>
          <a:xfrm>
            <a:off x="5794029" y="2265650"/>
            <a:ext cx="3349975" cy="2401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u="sng"/>
              <a:t>GRADING</a:t>
            </a:r>
            <a:endParaRPr b="1" u="sng"/>
          </a:p>
        </p:txBody>
      </p:sp>
      <p:sp>
        <p:nvSpPr>
          <p:cNvPr id="122" name="Google Shape;122;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Students are graded on their</a:t>
            </a:r>
            <a:endParaRPr/>
          </a:p>
          <a:p>
            <a:pPr indent="-342900" lvl="0" marL="457200" rtl="0" algn="l">
              <a:spcBef>
                <a:spcPts val="1200"/>
              </a:spcBef>
              <a:spcAft>
                <a:spcPts val="0"/>
              </a:spcAft>
              <a:buSzPts val="1800"/>
              <a:buChar char="-"/>
            </a:pPr>
            <a:r>
              <a:rPr lang="en"/>
              <a:t>Class participation</a:t>
            </a:r>
            <a:endParaRPr/>
          </a:p>
          <a:p>
            <a:pPr indent="-342900" lvl="0" marL="457200" rtl="0" algn="l">
              <a:spcBef>
                <a:spcPts val="0"/>
              </a:spcBef>
              <a:spcAft>
                <a:spcPts val="0"/>
              </a:spcAft>
              <a:buSzPts val="1800"/>
              <a:buChar char="-"/>
            </a:pPr>
            <a:r>
              <a:rPr lang="en"/>
              <a:t>Preparation / Conduct</a:t>
            </a:r>
            <a:endParaRPr/>
          </a:p>
          <a:p>
            <a:pPr indent="-342900" lvl="0" marL="457200" rtl="0" algn="l">
              <a:spcBef>
                <a:spcPts val="0"/>
              </a:spcBef>
              <a:spcAft>
                <a:spcPts val="0"/>
              </a:spcAft>
              <a:buSzPts val="1800"/>
              <a:buChar char="-"/>
            </a:pPr>
            <a:r>
              <a:rPr lang="en"/>
              <a:t>Skills / Knowledge</a:t>
            </a:r>
            <a:endParaRPr/>
          </a:p>
          <a:p>
            <a:pPr indent="0" lvl="0" marL="0" rtl="0" algn="l">
              <a:spcBef>
                <a:spcPts val="1200"/>
              </a:spcBef>
              <a:spcAft>
                <a:spcPts val="0"/>
              </a:spcAft>
              <a:buNone/>
            </a:pPr>
            <a:r>
              <a:rPr lang="en"/>
              <a:t>Grades are entered on Genesis every five class days with the possibility of earning twenty points a day for participation and preparation / conduct.  Students will also be assessed on their skills and knowledge at the end of each unit.</a:t>
            </a:r>
            <a:endParaRPr/>
          </a:p>
          <a:p>
            <a:pPr indent="0" lvl="0" marL="0" rtl="0" algn="l">
              <a:spcBef>
                <a:spcPts val="1200"/>
              </a:spcBef>
              <a:spcAft>
                <a:spcPts val="1200"/>
              </a:spcAft>
              <a:buNone/>
            </a:pPr>
            <a:r>
              <a:t/>
            </a:r>
            <a:endParaRPr/>
          </a:p>
        </p:txBody>
      </p:sp>
      <p:pic>
        <p:nvPicPr>
          <p:cNvPr id="123" name="Google Shape;123;p21"/>
          <p:cNvPicPr preferRelativeResize="0"/>
          <p:nvPr/>
        </p:nvPicPr>
        <p:blipFill>
          <a:blip r:embed="rId3">
            <a:alphaModFix/>
          </a:blip>
          <a:stretch>
            <a:fillRect/>
          </a:stretch>
        </p:blipFill>
        <p:spPr>
          <a:xfrm>
            <a:off x="5913375" y="159925"/>
            <a:ext cx="2918925" cy="21891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