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Ribey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ill San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z90+nlyiCCFmhJI1ftkQ8P8k8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5A47FC-8901-44EE-93E6-85D582F9E914}">
  <a:tblStyle styleId="{745A47FC-8901-44EE-93E6-85D582F9E914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CF0"/>
          </a:solidFill>
        </a:fill>
      </a:tcStyle>
    </a:wholeTbl>
    <a:band1H>
      <a:tcTxStyle/>
      <a:tcStyle>
        <a:tcBdr/>
        <a:fill>
          <a:solidFill>
            <a:srgbClr val="D4D6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6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1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21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3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3" name="Google Shape;103;p3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4" name="Google Shape;104;p33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" name="Google Shape;39;p2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2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3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7" name="Google Shape;77;p30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" name="Google Shape;78;p3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3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8" name="Google Shape;88;p3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20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2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8LF7JEb0IA&amp;index=24&amp;list=PL8dPuuaLjXtPHzzYuWy6fYEaX9mQQ8o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762000" y="3581400"/>
            <a:ext cx="77724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Bookman Old Style"/>
              <a:buNone/>
            </a:pPr>
            <a:r>
              <a:rPr lang="en-US" sz="5400" b="1" u="sng">
                <a:solidFill>
                  <a:srgbClr val="FF0000"/>
                </a:solidFill>
              </a:rPr>
              <a:t>PERIODIC  TABLE</a:t>
            </a:r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1600200" y="5029200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736"/>
              <a:buNone/>
            </a:pPr>
            <a:r>
              <a:rPr lang="en-US" sz="3600" b="1" u="sng">
                <a:solidFill>
                  <a:srgbClr val="6A564F"/>
                </a:solidFill>
              </a:rPr>
              <a:t>MAP OF THE ELEMENTS</a:t>
            </a:r>
            <a:endParaRPr/>
          </a:p>
        </p:txBody>
      </p:sp>
      <p:pic>
        <p:nvPicPr>
          <p:cNvPr id="187" name="Google Shape;187;p1" descr="C:\WINDOWS\Application Data\Microsoft\Media Catalog\Downloaded Clips\cl3b\j0149446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57200"/>
            <a:ext cx="2971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/>
          <p:nvPr/>
        </p:nvSpPr>
        <p:spPr>
          <a:xfrm>
            <a:off x="307075" y="5925250"/>
            <a:ext cx="85572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 i="1" u="sng" dirty="0">
                <a:solidFill>
                  <a:srgbClr val="002060"/>
                </a:solidFill>
                <a:hlinkClick r:id="rId4"/>
              </a:rPr>
              <a:t>Bonding Models (11:37)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A564F"/>
              </a:buClr>
              <a:buSzPts val="5400"/>
              <a:buFont typeface="Bookman Old Style"/>
              <a:buNone/>
            </a:pPr>
            <a:r>
              <a:rPr lang="en-US" sz="5400" b="1" u="sng">
                <a:solidFill>
                  <a:srgbClr val="6A564F"/>
                </a:solidFill>
              </a:rPr>
              <a:t>PROPS OF METALLOIDS</a:t>
            </a:r>
            <a:endParaRPr/>
          </a:p>
        </p:txBody>
      </p:sp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6A564F"/>
                </a:solidFill>
              </a:rPr>
              <a:t>Have properties of </a:t>
            </a:r>
            <a:r>
              <a:rPr lang="en-US" sz="4400" b="1" u="sng">
                <a:solidFill>
                  <a:srgbClr val="6A564F"/>
                </a:solidFill>
              </a:rPr>
              <a:t>both</a:t>
            </a:r>
            <a:r>
              <a:rPr lang="en-US" sz="4400">
                <a:solidFill>
                  <a:srgbClr val="6A564F"/>
                </a:solidFill>
              </a:rPr>
              <a:t> metals and non-metals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Dull</a:t>
            </a:r>
            <a:r>
              <a:rPr lang="en-US" sz="4400">
                <a:solidFill>
                  <a:srgbClr val="6A564F"/>
                </a:solidFill>
              </a:rPr>
              <a:t> in color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Not</a:t>
            </a:r>
            <a:r>
              <a:rPr lang="en-US" sz="4400">
                <a:solidFill>
                  <a:srgbClr val="6A564F"/>
                </a:solidFill>
              </a:rPr>
              <a:t> malleable (bendy)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Conduct</a:t>
            </a:r>
            <a:r>
              <a:rPr lang="en-US" sz="4400">
                <a:solidFill>
                  <a:srgbClr val="6A564F"/>
                </a:solidFill>
              </a:rPr>
              <a:t> a current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None/>
            </a:pPr>
            <a:r>
              <a:rPr lang="en-US" sz="4400">
                <a:solidFill>
                  <a:srgbClr val="6A564F"/>
                </a:solidFill>
              </a:rPr>
              <a:t>	&amp; heat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6A564F"/>
                </a:solidFill>
              </a:rPr>
              <a:t>Solids at room temp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>
              <a:solidFill>
                <a:srgbClr val="6A564F"/>
              </a:solidFill>
            </a:endParaRPr>
          </a:p>
        </p:txBody>
      </p:sp>
      <p:pic>
        <p:nvPicPr>
          <p:cNvPr id="256" name="Google Shape;256;p10" descr="http://scienceblacksmith.files.wordpress.com/2012/11/solar-cell.jpg?w=5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981200"/>
            <a:ext cx="2590800" cy="241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4191000"/>
            <a:ext cx="36576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11F18"/>
              </a:buClr>
              <a:buSzPts val="4800"/>
              <a:buFont typeface="Bookman Old Style"/>
              <a:buNone/>
            </a:pPr>
            <a:r>
              <a:rPr lang="en-US" sz="4800" b="1" u="sng">
                <a:solidFill>
                  <a:srgbClr val="311F18"/>
                </a:solidFill>
              </a:rPr>
              <a:t>REACTIVITY OF ELEMENTS</a:t>
            </a:r>
            <a:endParaRPr/>
          </a:p>
        </p:txBody>
      </p:sp>
      <p:sp>
        <p:nvSpPr>
          <p:cNvPr id="264" name="Google Shape;264;p11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The most reactive </a:t>
            </a:r>
            <a:r>
              <a:rPr lang="en-US" sz="4400" b="1" u="sng">
                <a:solidFill>
                  <a:srgbClr val="311F18"/>
                </a:solidFill>
              </a:rPr>
              <a:t>metals</a:t>
            </a:r>
            <a:r>
              <a:rPr lang="en-US" sz="4400">
                <a:solidFill>
                  <a:srgbClr val="311F18"/>
                </a:solidFill>
              </a:rPr>
              <a:t> are in the lower </a:t>
            </a:r>
            <a:r>
              <a:rPr lang="en-US" sz="4400" b="1" u="sng">
                <a:solidFill>
                  <a:srgbClr val="311F18"/>
                </a:solidFill>
              </a:rPr>
              <a:t>left</a:t>
            </a:r>
            <a:r>
              <a:rPr lang="en-US" sz="4400">
                <a:solidFill>
                  <a:srgbClr val="311F18"/>
                </a:solidFill>
              </a:rPr>
              <a:t> corner of the Periodic Table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Not counting Family 18, the most reactive </a:t>
            </a:r>
            <a:r>
              <a:rPr lang="en-US" sz="4400" b="1" u="sng">
                <a:solidFill>
                  <a:srgbClr val="311F18"/>
                </a:solidFill>
              </a:rPr>
              <a:t>gases</a:t>
            </a:r>
            <a:r>
              <a:rPr lang="en-US" sz="4400">
                <a:solidFill>
                  <a:srgbClr val="311F18"/>
                </a:solidFill>
              </a:rPr>
              <a:t> are in the upper</a:t>
            </a:r>
            <a:r>
              <a:rPr lang="en-US" sz="4400" b="1" u="sng">
                <a:solidFill>
                  <a:srgbClr val="311F18"/>
                </a:solidFill>
              </a:rPr>
              <a:t> right</a:t>
            </a:r>
            <a:r>
              <a:rPr lang="en-US" sz="4400">
                <a:solidFill>
                  <a:srgbClr val="311F18"/>
                </a:solidFill>
              </a:rPr>
              <a:t> corner</a:t>
            </a:r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90600"/>
            <a:ext cx="78486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81000"/>
            <a:ext cx="82296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/>
          <p:nvPr/>
        </p:nvSpPr>
        <p:spPr>
          <a:xfrm>
            <a:off x="228600" y="609600"/>
            <a:ext cx="8610600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Noto Sans Symbols"/>
              <a:buNone/>
            </a:pPr>
            <a:r>
              <a:rPr lang="en-US" sz="6600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Circle your level of understanding of these concepts: </a:t>
            </a:r>
            <a:r>
              <a:rPr lang="en-US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Noto Sans Symbols"/>
              <a:buNone/>
            </a:pPr>
            <a:r>
              <a:rPr lang="en-US" sz="11500" b="1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	1		2		3	4</a:t>
            </a:r>
            <a:endParaRPr sz="11500">
              <a:solidFill>
                <a:schemeClr val="l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man Old Style"/>
              <a:buNone/>
            </a:pPr>
            <a:r>
              <a:rPr lang="en-US" sz="5400" b="1" u="sng"/>
              <a:t>Octet Rule</a:t>
            </a:r>
            <a:endParaRPr sz="5400" b="1" u="sng"/>
          </a:p>
        </p:txBody>
      </p:sp>
      <p:sp>
        <p:nvSpPr>
          <p:cNvPr id="278" name="Google Shape;278;p13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509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/>
              <a:t>Elements usually combine in a way that will give them </a:t>
            </a:r>
            <a:r>
              <a:rPr lang="en-US" sz="4400" b="1" u="sng"/>
              <a:t>8 electrons</a:t>
            </a:r>
            <a:r>
              <a:rPr lang="en-US" sz="4400" b="1"/>
              <a:t> </a:t>
            </a:r>
            <a:r>
              <a:rPr lang="en-US" sz="4400"/>
              <a:t>in their </a:t>
            </a:r>
            <a:r>
              <a:rPr lang="en-US" sz="4400" b="1" u="sng"/>
              <a:t>outer</a:t>
            </a:r>
            <a:r>
              <a:rPr lang="en-US" sz="4400"/>
              <a:t> (last) energy level.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/>
              <a:t>The exceptions to this rule are elements like </a:t>
            </a:r>
            <a:r>
              <a:rPr lang="en-US" sz="4400" b="1" u="sng"/>
              <a:t>hydrogen</a:t>
            </a:r>
            <a:r>
              <a:rPr lang="en-US" sz="4400"/>
              <a:t> and </a:t>
            </a:r>
            <a:r>
              <a:rPr lang="en-US" sz="4400" b="1" u="sng"/>
              <a:t>helium</a:t>
            </a:r>
            <a:r>
              <a:rPr lang="en-US" sz="4400"/>
              <a:t> with only a first energy level, with </a:t>
            </a:r>
            <a:r>
              <a:rPr lang="en-US" sz="4400" b="1" u="sng"/>
              <a:t>2</a:t>
            </a:r>
            <a:r>
              <a:rPr lang="en-US" sz="4400" b="1"/>
              <a:t> </a:t>
            </a:r>
            <a:r>
              <a:rPr lang="en-US" sz="4400"/>
              <a:t>electrons.</a:t>
            </a:r>
            <a:endParaRPr/>
          </a:p>
          <a:p>
            <a:pPr marL="274320" lvl="0" indent="-61976" algn="l" rtl="0"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442" y="0"/>
            <a:ext cx="7339316" cy="341311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/>
          <p:nvPr/>
        </p:nvSpPr>
        <p:spPr>
          <a:xfrm>
            <a:off x="304800" y="3413116"/>
            <a:ext cx="86106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Sodium and Chlorine will transfer </a:t>
            </a:r>
            <a:r>
              <a:rPr lang="en-US" sz="36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electrons</a:t>
            </a: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form </a:t>
            </a:r>
            <a:r>
              <a:rPr lang="en-US" sz="36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ions</a:t>
            </a: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 achieve the Octet Rule.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Ion</a:t>
            </a: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atom with a different amount of </a:t>
            </a:r>
            <a:r>
              <a:rPr lang="en-US" sz="36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electrons</a:t>
            </a: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forming a </a:t>
            </a:r>
            <a:r>
              <a:rPr lang="en-US" sz="36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charged</a:t>
            </a:r>
            <a:r>
              <a:rPr lang="en-US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atom.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man Old Style"/>
              <a:buNone/>
            </a:pPr>
            <a:r>
              <a:rPr lang="en-US" sz="5400" b="1" u="sng"/>
              <a:t>Ionic Bonds</a:t>
            </a:r>
            <a:endParaRPr sz="5400" b="1" u="sng"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93"/>
              <a:buChar char="🞂"/>
            </a:pPr>
            <a:r>
              <a:rPr lang="en-US" sz="4070"/>
              <a:t>An </a:t>
            </a:r>
            <a:r>
              <a:rPr lang="en-US" sz="4070" b="1" u="sng"/>
              <a:t>ion</a:t>
            </a:r>
            <a:r>
              <a:rPr lang="en-US" sz="4070"/>
              <a:t> is a charged atom caused by the transfer (loss or gain) of electrons.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93"/>
              <a:buChar char="🞂"/>
            </a:pPr>
            <a:r>
              <a:rPr lang="en-US" sz="4070"/>
              <a:t>A </a:t>
            </a:r>
            <a:r>
              <a:rPr lang="en-US" sz="4070" b="1" u="sng"/>
              <a:t>positively</a:t>
            </a:r>
            <a:r>
              <a:rPr lang="en-US" sz="4070" b="1"/>
              <a:t> charged ion</a:t>
            </a:r>
            <a:r>
              <a:rPr lang="en-US" sz="4070"/>
              <a:t> has </a:t>
            </a:r>
            <a:r>
              <a:rPr lang="en-US" sz="4070" b="1" u="sng"/>
              <a:t>lost</a:t>
            </a:r>
            <a:r>
              <a:rPr lang="en-US" sz="4070"/>
              <a:t> electrons; mainly metals.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93"/>
              <a:buChar char="🞂"/>
            </a:pPr>
            <a:r>
              <a:rPr lang="en-US" sz="4070"/>
              <a:t>A </a:t>
            </a:r>
            <a:r>
              <a:rPr lang="en-US" sz="4070" b="1" u="sng"/>
              <a:t>negatively</a:t>
            </a:r>
            <a:r>
              <a:rPr lang="en-US" sz="4070" b="1"/>
              <a:t> charged ion</a:t>
            </a:r>
            <a:r>
              <a:rPr lang="en-US" sz="4070"/>
              <a:t> has </a:t>
            </a:r>
            <a:r>
              <a:rPr lang="en-US" sz="4070" b="1" u="sng"/>
              <a:t>gained</a:t>
            </a:r>
            <a:r>
              <a:rPr lang="en-US" sz="4070"/>
              <a:t> electrons; mainly non-metals.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93"/>
              <a:buChar char="🞂"/>
            </a:pPr>
            <a:r>
              <a:rPr lang="en-US" sz="4070"/>
              <a:t>An </a:t>
            </a:r>
            <a:r>
              <a:rPr lang="en-US" sz="4070" b="1"/>
              <a:t>ionic bond</a:t>
            </a:r>
            <a:r>
              <a:rPr lang="en-US" sz="4070"/>
              <a:t> forms from the </a:t>
            </a:r>
            <a:r>
              <a:rPr lang="en-US" sz="4070" b="1" u="sng"/>
              <a:t>attraction</a:t>
            </a:r>
            <a:r>
              <a:rPr lang="en-US" sz="4070"/>
              <a:t> of positive and negative ions.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man Old Style"/>
              <a:buNone/>
            </a:pPr>
            <a:r>
              <a:rPr lang="en-US" sz="5400"/>
              <a:t>Example of ionic bonding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4000"/>
              <a:t>Na      +        Cl                     Na</a:t>
            </a:r>
            <a:r>
              <a:rPr lang="en-US" sz="4000" baseline="30000"/>
              <a:t>+</a:t>
            </a:r>
            <a:r>
              <a:rPr lang="en-US" sz="4000"/>
              <a:t>Cl</a:t>
            </a:r>
            <a:r>
              <a:rPr lang="en-US" sz="4000" baseline="30000"/>
              <a:t>-</a:t>
            </a:r>
            <a:endParaRPr sz="4000" baseline="300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r>
              <a:rPr lang="en-US" sz="4400"/>
              <a:t>     Na</a:t>
            </a:r>
            <a:r>
              <a:rPr lang="en-US" sz="4400" baseline="30000"/>
              <a:t>+</a:t>
            </a:r>
            <a:r>
              <a:rPr lang="en-US" sz="4400"/>
              <a:t>     +    Cl </a:t>
            </a:r>
            <a:r>
              <a:rPr lang="en-US" sz="4400" baseline="30000"/>
              <a:t>-</a:t>
            </a:r>
            <a:r>
              <a:rPr lang="en-US" sz="4400"/>
              <a:t>                salt                                               </a:t>
            </a:r>
            <a:endParaRPr sz="44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/>
              <a:t>Sodium, with one outer electron will become a </a:t>
            </a:r>
            <a:r>
              <a:rPr lang="en-US" sz="4400" b="1" u="sng"/>
              <a:t>positive</a:t>
            </a:r>
            <a:r>
              <a:rPr lang="en-US" sz="4400"/>
              <a:t> ion when it gives its one electron to chlorine.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/>
              <a:t>Chlorine will become a </a:t>
            </a:r>
            <a:r>
              <a:rPr lang="en-US" sz="4400" b="1" u="sng"/>
              <a:t>negative</a:t>
            </a:r>
            <a:r>
              <a:rPr lang="en-US" sz="4400"/>
              <a:t> ion.</a:t>
            </a:r>
            <a:endParaRPr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  <a:p>
            <a:pPr marL="274320" lvl="0" indent="-6197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/>
          </a:p>
        </p:txBody>
      </p:sp>
      <p:sp>
        <p:nvSpPr>
          <p:cNvPr id="298" name="Google Shape;298;p16"/>
          <p:cNvSpPr/>
          <p:nvPr/>
        </p:nvSpPr>
        <p:spPr>
          <a:xfrm>
            <a:off x="4343400" y="16002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5295900" y="2694398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16"/>
          <p:cNvSpPr/>
          <p:nvPr/>
        </p:nvSpPr>
        <p:spPr>
          <a:xfrm flipH="1">
            <a:off x="1676400" y="2770598"/>
            <a:ext cx="152401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16"/>
          <p:cNvSpPr/>
          <p:nvPr/>
        </p:nvSpPr>
        <p:spPr>
          <a:xfrm flipH="1">
            <a:off x="4038600" y="2645596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16"/>
          <p:cNvSpPr/>
          <p:nvPr/>
        </p:nvSpPr>
        <p:spPr>
          <a:xfrm flipH="1">
            <a:off x="4038600" y="2874196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733800" y="24003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6"/>
          <p:cNvSpPr/>
          <p:nvPr/>
        </p:nvSpPr>
        <p:spPr>
          <a:xfrm rot="10800000">
            <a:off x="3571126" y="24003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6"/>
          <p:cNvSpPr/>
          <p:nvPr/>
        </p:nvSpPr>
        <p:spPr>
          <a:xfrm flipH="1">
            <a:off x="3276600" y="2797996"/>
            <a:ext cx="152401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6"/>
          <p:cNvSpPr/>
          <p:nvPr/>
        </p:nvSpPr>
        <p:spPr>
          <a:xfrm flipH="1">
            <a:off x="3276599" y="2618198"/>
            <a:ext cx="152401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16"/>
          <p:cNvSpPr/>
          <p:nvPr/>
        </p:nvSpPr>
        <p:spPr>
          <a:xfrm flipH="1">
            <a:off x="3667873" y="3113498"/>
            <a:ext cx="152401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1696947" y="3142608"/>
            <a:ext cx="1970926" cy="6096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endParaRPr sz="2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48844" algn="l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2" y="1066800"/>
            <a:ext cx="9101138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 b="16087"/>
          <a:stretch/>
        </p:blipFill>
        <p:spPr>
          <a:xfrm>
            <a:off x="0" y="152400"/>
            <a:ext cx="9144000" cy="43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3162300" y="4953000"/>
            <a:ext cx="28194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</a:t>
            </a:r>
            <a:r>
              <a:rPr lang="en-US" sz="5400" b="1" baseline="30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+</a:t>
            </a:r>
            <a:r>
              <a:rPr lang="en-US" sz="5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</a:t>
            </a:r>
            <a:r>
              <a:rPr lang="en-US" sz="5400" b="1" baseline="30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5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Salt</a:t>
            </a:r>
            <a:endParaRPr sz="4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Bookman Old Style"/>
              <a:buNone/>
            </a:pPr>
            <a:r>
              <a:rPr lang="en-US" sz="4400"/>
              <a:t>Ionic Bonds</a:t>
            </a:r>
            <a:endParaRPr sz="4400"/>
          </a:p>
        </p:txBody>
      </p:sp>
      <p:graphicFrame>
        <p:nvGraphicFramePr>
          <p:cNvPr id="327" name="Google Shape;327;p19"/>
          <p:cNvGraphicFramePr/>
          <p:nvPr/>
        </p:nvGraphicFramePr>
        <p:xfrm>
          <a:off x="0" y="762001"/>
          <a:ext cx="9144000" cy="4848340"/>
        </p:xfrm>
        <a:graphic>
          <a:graphicData uri="http://schemas.openxmlformats.org/drawingml/2006/table">
            <a:tbl>
              <a:tblPr firstRow="1" bandRow="1">
                <a:noFill/>
                <a:tableStyleId>{745A47FC-8901-44EE-93E6-85D582F9E914}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rgbClr val="00B050"/>
                          </a:solidFill>
                        </a:rPr>
                        <a:t>Metals</a:t>
                      </a:r>
                      <a:endParaRPr sz="2800" u="none" strike="noStrike" cap="none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rgbClr val="CC0000"/>
                          </a:solidFill>
                        </a:rPr>
                        <a:t>Non-Metals</a:t>
                      </a:r>
                      <a:endParaRPr sz="3600" u="none" strike="noStrike" cap="none">
                        <a:solidFill>
                          <a:srgbClr val="CC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00B050"/>
                          </a:solidFill>
                        </a:rPr>
                        <a:t>Mostly in Groups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1, 2, 13, or 14</a:t>
                      </a:r>
                      <a:endParaRPr sz="2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Mostly in Groups </a:t>
                      </a:r>
                      <a:endParaRPr sz="2800">
                        <a:solidFill>
                          <a:srgbClr val="CC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14,15, 16, or 17</a:t>
                      </a:r>
                      <a:endParaRPr sz="2800">
                        <a:solidFill>
                          <a:srgbClr val="CC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b="1" u="sng">
                          <a:solidFill>
                            <a:srgbClr val="00B050"/>
                          </a:solidFill>
                        </a:rPr>
                        <a:t>1, 2, 3, or 4</a:t>
                      </a: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 valence e</a:t>
                      </a:r>
                      <a:r>
                        <a:rPr lang="en-US" sz="2800" baseline="3000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 in the last energy level</a:t>
                      </a:r>
                      <a:endParaRPr sz="2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b="1" u="sng">
                          <a:solidFill>
                            <a:srgbClr val="CC0000"/>
                          </a:solidFill>
                        </a:rPr>
                        <a:t>4, 5, 6, or 7</a:t>
                      </a:r>
                      <a:r>
                        <a:rPr lang="en-US" sz="2800" b="1" u="none">
                          <a:solidFill>
                            <a:srgbClr val="CC0000"/>
                          </a:solidFill>
                        </a:rPr>
                        <a:t> </a:t>
                      </a: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valence e</a:t>
                      </a:r>
                      <a:r>
                        <a:rPr lang="en-US" sz="2800" baseline="30000">
                          <a:solidFill>
                            <a:srgbClr val="CC0000"/>
                          </a:solidFill>
                        </a:rPr>
                        <a:t>-</a:t>
                      </a: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 in the last energy level</a:t>
                      </a:r>
                      <a:endParaRPr sz="2800">
                        <a:solidFill>
                          <a:srgbClr val="CC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Gives away valence e</a:t>
                      </a:r>
                      <a:r>
                        <a:rPr lang="en-US" sz="2800" baseline="30000">
                          <a:solidFill>
                            <a:srgbClr val="00B050"/>
                          </a:solidFill>
                        </a:rPr>
                        <a:t>-</a:t>
                      </a: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 to non-metal atoms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Takes EXTRA valence e</a:t>
                      </a:r>
                      <a:r>
                        <a:rPr lang="en-US" sz="2800" baseline="30000">
                          <a:solidFill>
                            <a:srgbClr val="CC0000"/>
                          </a:solidFill>
                        </a:rPr>
                        <a:t>-</a:t>
                      </a: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 from the metal atoms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B050"/>
                          </a:solidFill>
                        </a:rPr>
                        <a:t>Forming positive ions;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sng">
                          <a:solidFill>
                            <a:srgbClr val="00B050"/>
                          </a:solidFill>
                        </a:rPr>
                        <a:t>1+, 2+, 3+, or 4+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CC0000"/>
                          </a:solidFill>
                        </a:rPr>
                        <a:t>Forming negative ions;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sng">
                          <a:solidFill>
                            <a:srgbClr val="CC0000"/>
                          </a:solidFill>
                        </a:rPr>
                        <a:t>4-, 3-, 2-, or 1-</a:t>
                      </a:r>
                      <a:endParaRPr sz="2800" b="1" u="sng">
                        <a:solidFill>
                          <a:srgbClr val="CC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" name="Google Shape;328;p19"/>
          <p:cNvSpPr txBox="1"/>
          <p:nvPr/>
        </p:nvSpPr>
        <p:spPr>
          <a:xfrm>
            <a:off x="523568" y="5715000"/>
            <a:ext cx="8153400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Group 18 already has 8 e</a:t>
            </a:r>
            <a:r>
              <a:rPr lang="en-US" sz="3200" b="1" baseline="30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3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does </a:t>
            </a:r>
            <a:r>
              <a:rPr lang="en-US" sz="32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</a:t>
            </a:r>
            <a:r>
              <a:rPr lang="en-US" sz="32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makes bonds, nor molecules</a:t>
            </a:r>
            <a:endParaRPr sz="32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A564F"/>
              </a:buClr>
              <a:buSzPts val="4800"/>
              <a:buFont typeface="Bookman Old Style"/>
              <a:buNone/>
            </a:pPr>
            <a:r>
              <a:rPr lang="en-US" sz="4800" b="1" u="sng">
                <a:solidFill>
                  <a:srgbClr val="6A564F"/>
                </a:solidFill>
              </a:rPr>
              <a:t>PERIODS OF ELEMENTS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192"/>
              <a:buChar char="🞂"/>
            </a:pPr>
            <a:r>
              <a:rPr lang="en-US" sz="4200">
                <a:solidFill>
                  <a:srgbClr val="6A564F"/>
                </a:solidFill>
              </a:rPr>
              <a:t>Elements are placed in </a:t>
            </a:r>
            <a:r>
              <a:rPr lang="en-US" sz="4200" b="1" u="sng">
                <a:solidFill>
                  <a:srgbClr val="6A564F"/>
                </a:solidFill>
              </a:rPr>
              <a:t>periods</a:t>
            </a:r>
            <a:r>
              <a:rPr lang="en-US" sz="4200">
                <a:solidFill>
                  <a:srgbClr val="6A564F"/>
                </a:solidFill>
              </a:rPr>
              <a:t> going </a:t>
            </a:r>
            <a:r>
              <a:rPr lang="en-US" sz="4200" b="1" u="sng">
                <a:solidFill>
                  <a:srgbClr val="6A564F"/>
                </a:solidFill>
              </a:rPr>
              <a:t>horizontally</a:t>
            </a:r>
            <a:r>
              <a:rPr lang="en-US" sz="4200">
                <a:solidFill>
                  <a:srgbClr val="6A564F"/>
                </a:solidFill>
              </a:rPr>
              <a:t> (across) the periodic table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192"/>
              <a:buChar char="🞂"/>
            </a:pPr>
            <a:r>
              <a:rPr lang="en-US" sz="4200">
                <a:solidFill>
                  <a:srgbClr val="6A564F"/>
                </a:solidFill>
              </a:rPr>
              <a:t>Each row begins as the </a:t>
            </a:r>
            <a:r>
              <a:rPr lang="en-US" sz="4200" b="1" u="sng">
                <a:solidFill>
                  <a:srgbClr val="6A564F"/>
                </a:solidFill>
              </a:rPr>
              <a:t>pattern</a:t>
            </a:r>
            <a:r>
              <a:rPr lang="en-US" sz="4200">
                <a:solidFill>
                  <a:srgbClr val="6A564F"/>
                </a:solidFill>
              </a:rPr>
              <a:t> of physical and chemical </a:t>
            </a:r>
            <a:r>
              <a:rPr lang="en-US" sz="4200" b="1" u="sng">
                <a:solidFill>
                  <a:srgbClr val="6A564F"/>
                </a:solidFill>
              </a:rPr>
              <a:t>properties</a:t>
            </a:r>
            <a:r>
              <a:rPr lang="en-US" sz="4200">
                <a:solidFill>
                  <a:srgbClr val="6A564F"/>
                </a:solidFill>
              </a:rPr>
              <a:t> repeats itself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192"/>
              <a:buChar char="🞂"/>
            </a:pPr>
            <a:r>
              <a:rPr lang="en-US" sz="4200">
                <a:solidFill>
                  <a:srgbClr val="6A564F"/>
                </a:solidFill>
              </a:rPr>
              <a:t>There are </a:t>
            </a:r>
            <a:r>
              <a:rPr lang="en-US" sz="4200" b="1" u="sng">
                <a:solidFill>
                  <a:srgbClr val="6A564F"/>
                </a:solidFill>
              </a:rPr>
              <a:t>7</a:t>
            </a:r>
            <a:r>
              <a:rPr lang="en-US" sz="4200" b="1">
                <a:solidFill>
                  <a:srgbClr val="6A564F"/>
                </a:solidFill>
              </a:rPr>
              <a:t> </a:t>
            </a:r>
            <a:r>
              <a:rPr lang="en-US" sz="4200">
                <a:solidFill>
                  <a:srgbClr val="6A564F"/>
                </a:solidFill>
              </a:rPr>
              <a:t>rows, or </a:t>
            </a:r>
            <a:r>
              <a:rPr lang="en-US" sz="4200" b="1" u="sng">
                <a:solidFill>
                  <a:srgbClr val="6A564F"/>
                </a:solidFill>
              </a:rPr>
              <a:t>periods</a:t>
            </a:r>
            <a:r>
              <a:rPr lang="en-US" sz="4200">
                <a:solidFill>
                  <a:srgbClr val="6A564F"/>
                </a:solidFill>
              </a:rPr>
              <a:t>, on the Periodic Table</a:t>
            </a: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A564F"/>
              </a:buClr>
              <a:buSzPts val="4800"/>
              <a:buFont typeface="Bookman Old Style"/>
              <a:buNone/>
            </a:pPr>
            <a:r>
              <a:rPr lang="en-US" sz="4800" b="1" u="sng">
                <a:solidFill>
                  <a:srgbClr val="6A564F"/>
                </a:solidFill>
              </a:rPr>
              <a:t>PERIOD FACTS</a:t>
            </a:r>
            <a:endParaRPr sz="4800" b="1"/>
          </a:p>
        </p:txBody>
      </p:sp>
      <p:sp>
        <p:nvSpPr>
          <p:cNvPr id="201" name="Google Shape;201;p3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192"/>
              <a:buAutoNum type="arabicPeriod"/>
            </a:pPr>
            <a:r>
              <a:rPr lang="en-US" sz="4200">
                <a:solidFill>
                  <a:srgbClr val="6A564F"/>
                </a:solidFill>
              </a:rPr>
              <a:t>The size of atoms </a:t>
            </a:r>
            <a:r>
              <a:rPr lang="en-US" sz="4200" b="1" u="sng">
                <a:solidFill>
                  <a:srgbClr val="6A564F"/>
                </a:solidFill>
              </a:rPr>
              <a:t>decrease</a:t>
            </a:r>
            <a:endParaRPr sz="4200">
              <a:solidFill>
                <a:srgbClr val="6A564F"/>
              </a:solidFill>
            </a:endParaRP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3192"/>
              <a:buAutoNum type="arabicPeriod"/>
            </a:pPr>
            <a:r>
              <a:rPr lang="en-US" sz="4200">
                <a:solidFill>
                  <a:srgbClr val="6A564F"/>
                </a:solidFill>
              </a:rPr>
              <a:t>Atomic # and Atomic Mass </a:t>
            </a:r>
            <a:r>
              <a:rPr lang="en-US" sz="4200" b="1" u="sng">
                <a:solidFill>
                  <a:srgbClr val="6A564F"/>
                </a:solidFill>
              </a:rPr>
              <a:t>increase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3192"/>
              <a:buAutoNum type="arabicPeriod"/>
            </a:pPr>
            <a:r>
              <a:rPr lang="en-US" sz="4200">
                <a:solidFill>
                  <a:srgbClr val="6A564F"/>
                </a:solidFill>
              </a:rPr>
              <a:t>The elements change from </a:t>
            </a:r>
            <a:r>
              <a:rPr lang="en-US" sz="4200" b="1" u="sng">
                <a:solidFill>
                  <a:srgbClr val="6A564F"/>
                </a:solidFill>
              </a:rPr>
              <a:t>metals</a:t>
            </a:r>
            <a:r>
              <a:rPr lang="en-US" sz="4200">
                <a:solidFill>
                  <a:srgbClr val="6A564F"/>
                </a:solidFill>
              </a:rPr>
              <a:t> through metal-like (metalloids) elements to nonmetals</a:t>
            </a:r>
            <a:endParaRPr/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SzPts val="3192"/>
              <a:buAutoNum type="arabicPeriod"/>
            </a:pPr>
            <a:r>
              <a:rPr lang="en-US" sz="4200">
                <a:solidFill>
                  <a:srgbClr val="6A564F"/>
                </a:solidFill>
              </a:rPr>
              <a:t>The row number indicates the number of electron </a:t>
            </a:r>
            <a:r>
              <a:rPr lang="en-US" sz="4200" b="1" u="sng">
                <a:solidFill>
                  <a:srgbClr val="6A564F"/>
                </a:solidFill>
              </a:rPr>
              <a:t>energy levels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A564F"/>
              </a:buClr>
              <a:buSzPts val="4800"/>
              <a:buFont typeface="Bookman Old Style"/>
              <a:buNone/>
            </a:pPr>
            <a:r>
              <a:rPr lang="en-US" sz="4800" b="1" u="sng">
                <a:solidFill>
                  <a:srgbClr val="6A564F"/>
                </a:solidFill>
              </a:rPr>
              <a:t>FAMILIES </a:t>
            </a:r>
            <a:r>
              <a:rPr lang="en-US" sz="4800" b="1" u="sng"/>
              <a:t>OF ELEMENTS</a:t>
            </a:r>
            <a:endParaRPr b="1" u="sng"/>
          </a:p>
        </p:txBody>
      </p: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6A564F"/>
                </a:solidFill>
              </a:rPr>
              <a:t>Elements with similar arrangements of </a:t>
            </a:r>
            <a:r>
              <a:rPr lang="en-US" sz="4400" b="1" u="sng">
                <a:solidFill>
                  <a:srgbClr val="6A564F"/>
                </a:solidFill>
              </a:rPr>
              <a:t>electrons</a:t>
            </a:r>
            <a:r>
              <a:rPr lang="en-US" sz="4400">
                <a:solidFill>
                  <a:srgbClr val="6A564F"/>
                </a:solidFill>
              </a:rPr>
              <a:t> have similar </a:t>
            </a:r>
            <a:r>
              <a:rPr lang="en-US" sz="4400" b="1" u="sng">
                <a:solidFill>
                  <a:srgbClr val="6A564F"/>
                </a:solidFill>
              </a:rPr>
              <a:t>properties</a:t>
            </a:r>
            <a:r>
              <a:rPr lang="en-US" sz="4400">
                <a:solidFill>
                  <a:srgbClr val="6A564F"/>
                </a:solidFill>
              </a:rPr>
              <a:t>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6A564F"/>
                </a:solidFill>
              </a:rPr>
              <a:t>Elements with similar electron arrangements are grouped together in </a:t>
            </a:r>
            <a:r>
              <a:rPr lang="en-US" sz="4400" b="1" u="sng">
                <a:solidFill>
                  <a:srgbClr val="6A564F"/>
                </a:solidFill>
              </a:rPr>
              <a:t>families</a:t>
            </a:r>
            <a:r>
              <a:rPr lang="en-US" sz="4400">
                <a:solidFill>
                  <a:srgbClr val="6A564F"/>
                </a:solidFill>
              </a:rPr>
              <a:t>, or groups.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6A564F"/>
                </a:solidFill>
              </a:rPr>
              <a:t>There are </a:t>
            </a:r>
            <a:r>
              <a:rPr lang="en-US" sz="4400" b="1" u="sng">
                <a:solidFill>
                  <a:srgbClr val="6A564F"/>
                </a:solidFill>
              </a:rPr>
              <a:t>18</a:t>
            </a:r>
            <a:r>
              <a:rPr lang="en-US" sz="4400">
                <a:solidFill>
                  <a:srgbClr val="6A564F"/>
                </a:solidFill>
              </a:rPr>
              <a:t> groups or families.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494429"/>
                </a:solidFill>
              </a:rPr>
              <a:t>Why do elements in the same family have similar properties?</a:t>
            </a:r>
            <a:endParaRPr sz="5400">
              <a:solidFill>
                <a:srgbClr val="494429"/>
              </a:solidFill>
            </a:endParaRPr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1"/>
          </p:nvPr>
        </p:nvSpPr>
        <p:spPr>
          <a:xfrm>
            <a:off x="0" y="2133600"/>
            <a:ext cx="91440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4400"/>
              <a:buChar char="•"/>
            </a:pPr>
            <a:r>
              <a:rPr lang="en-US" sz="4400">
                <a:solidFill>
                  <a:srgbClr val="494429"/>
                </a:solidFill>
              </a:rPr>
              <a:t>Family number tells how many electrons are in outer energy level.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494429"/>
              </a:buClr>
              <a:buSzPts val="4400"/>
              <a:buChar char="•"/>
            </a:pPr>
            <a:r>
              <a:rPr lang="en-US" sz="4400">
                <a:solidFill>
                  <a:srgbClr val="494429"/>
                </a:solidFill>
              </a:rPr>
              <a:t>The </a:t>
            </a:r>
            <a:r>
              <a:rPr lang="en-US" sz="4400" b="1" u="sng">
                <a:solidFill>
                  <a:srgbClr val="494429"/>
                </a:solidFill>
              </a:rPr>
              <a:t>number</a:t>
            </a:r>
            <a:r>
              <a:rPr lang="en-US" sz="4400">
                <a:solidFill>
                  <a:srgbClr val="494429"/>
                </a:solidFill>
              </a:rPr>
              <a:t> of electrons in the outer energy level of an atom determines if and how the element will </a:t>
            </a:r>
            <a:r>
              <a:rPr lang="en-US" sz="4400" b="1" u="sng">
                <a:solidFill>
                  <a:srgbClr val="494429"/>
                </a:solidFill>
              </a:rPr>
              <a:t>combine</a:t>
            </a:r>
            <a:r>
              <a:rPr lang="en-US" sz="4400">
                <a:solidFill>
                  <a:srgbClr val="494429"/>
                </a:solidFill>
              </a:rPr>
              <a:t> with other elements.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90600"/>
            <a:ext cx="78486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81000"/>
            <a:ext cx="82296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228600" y="609600"/>
            <a:ext cx="8610600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Noto Sans Symbols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Circle your level of understanding of these concepts: </a:t>
            </a:r>
            <a:r>
              <a:rPr lang="en-US"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Noto Sans Symbols"/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	1		2		3	4</a:t>
            </a:r>
            <a:endParaRPr sz="11500" b="0" i="0" u="none" strike="noStrike" cap="none">
              <a:solidFill>
                <a:schemeClr val="l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11F18"/>
              </a:buClr>
              <a:buSzPts val="4860"/>
              <a:buFont typeface="Bookman Old Style"/>
              <a:buNone/>
            </a:pPr>
            <a:r>
              <a:rPr lang="en-US" sz="4860" b="1" u="sng">
                <a:solidFill>
                  <a:srgbClr val="311F18"/>
                </a:solidFill>
              </a:rPr>
              <a:t>STAIR-STEP LINE</a:t>
            </a:r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Found on the </a:t>
            </a:r>
            <a:r>
              <a:rPr lang="en-US" sz="4400" b="1" u="sng">
                <a:solidFill>
                  <a:srgbClr val="311F18"/>
                </a:solidFill>
              </a:rPr>
              <a:t>right </a:t>
            </a:r>
            <a:r>
              <a:rPr lang="en-US" sz="4400" b="1">
                <a:solidFill>
                  <a:srgbClr val="311F18"/>
                </a:solidFill>
              </a:rPr>
              <a:t>                            </a:t>
            </a:r>
            <a:r>
              <a:rPr lang="en-US" sz="4400">
                <a:solidFill>
                  <a:srgbClr val="311F18"/>
                </a:solidFill>
              </a:rPr>
              <a:t>side of the table.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The elements to the </a:t>
            </a:r>
            <a:r>
              <a:rPr lang="en-US" sz="4400" b="1" u="sng">
                <a:solidFill>
                  <a:srgbClr val="311F18"/>
                </a:solidFill>
              </a:rPr>
              <a:t>left</a:t>
            </a:r>
            <a:r>
              <a:rPr lang="en-US" sz="4400">
                <a:solidFill>
                  <a:srgbClr val="311F18"/>
                </a:solidFill>
              </a:rPr>
              <a:t> are </a:t>
            </a:r>
            <a:r>
              <a:rPr lang="en-US" sz="4400" b="1" u="sng">
                <a:solidFill>
                  <a:srgbClr val="311F18"/>
                </a:solidFill>
              </a:rPr>
              <a:t>metals</a:t>
            </a:r>
            <a:r>
              <a:rPr lang="en-US" sz="4400">
                <a:solidFill>
                  <a:srgbClr val="311F18"/>
                </a:solidFill>
              </a:rPr>
              <a:t> (except hydrogen)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The elements to the </a:t>
            </a:r>
            <a:r>
              <a:rPr lang="en-US" sz="4400" b="1" u="sng">
                <a:solidFill>
                  <a:srgbClr val="311F18"/>
                </a:solidFill>
              </a:rPr>
              <a:t>right</a:t>
            </a:r>
            <a:r>
              <a:rPr lang="en-US" sz="4400">
                <a:solidFill>
                  <a:srgbClr val="311F18"/>
                </a:solidFill>
              </a:rPr>
              <a:t> are </a:t>
            </a:r>
            <a:r>
              <a:rPr lang="en-US" sz="4400" b="1" u="sng">
                <a:solidFill>
                  <a:srgbClr val="311F18"/>
                </a:solidFill>
              </a:rPr>
              <a:t>non-metals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>
                <a:solidFill>
                  <a:srgbClr val="311F18"/>
                </a:solidFill>
              </a:rPr>
              <a:t>On </a:t>
            </a:r>
            <a:r>
              <a:rPr lang="en-US" sz="4400" b="1" u="sng">
                <a:solidFill>
                  <a:srgbClr val="311F18"/>
                </a:solidFill>
              </a:rPr>
              <a:t>either side</a:t>
            </a:r>
            <a:r>
              <a:rPr lang="en-US" sz="4400" b="1">
                <a:solidFill>
                  <a:srgbClr val="311F18"/>
                </a:solidFill>
              </a:rPr>
              <a:t> </a:t>
            </a:r>
            <a:r>
              <a:rPr lang="en-US" sz="4400">
                <a:solidFill>
                  <a:srgbClr val="311F18"/>
                </a:solidFill>
              </a:rPr>
              <a:t>of the stairs are the </a:t>
            </a:r>
            <a:r>
              <a:rPr lang="en-US" sz="4400" b="1" u="sng">
                <a:solidFill>
                  <a:srgbClr val="311F18"/>
                </a:solidFill>
              </a:rPr>
              <a:t>metalloids</a:t>
            </a:r>
            <a:endParaRPr/>
          </a:p>
        </p:txBody>
      </p:sp>
      <p:pic>
        <p:nvPicPr>
          <p:cNvPr id="229" name="Google Shape;229;p7" descr="\\MCAULIFFE\VOL1\msoff2k\PFiles\MSOffice\Clipart\standard\stddir2\bd08772_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81000"/>
            <a:ext cx="2362200" cy="165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84249"/>
              </a:buClr>
              <a:buSzPts val="4320"/>
              <a:buFont typeface="Bookman Old Style"/>
              <a:buNone/>
            </a:pPr>
            <a:r>
              <a:rPr lang="en-US" sz="4320" b="1" u="sng">
                <a:solidFill>
                  <a:srgbClr val="284249"/>
                </a:solidFill>
              </a:rPr>
              <a:t>PROPERTIES OF NON-METALS</a:t>
            </a: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-274320" algn="l" rtl="0">
              <a:spcBef>
                <a:spcPts val="0"/>
              </a:spcBef>
              <a:spcAft>
                <a:spcPts val="0"/>
              </a:spcAft>
              <a:buSzPts val="3374"/>
              <a:buFont typeface="Gill Sans"/>
              <a:buChar char="•"/>
            </a:pPr>
            <a:r>
              <a:rPr lang="en-US" sz="4440">
                <a:solidFill>
                  <a:srgbClr val="003366"/>
                </a:solidFill>
              </a:rPr>
              <a:t>Many are </a:t>
            </a:r>
            <a:r>
              <a:rPr lang="en-US" sz="4440" b="1" u="sng">
                <a:solidFill>
                  <a:srgbClr val="003366"/>
                </a:solidFill>
              </a:rPr>
              <a:t>gases</a:t>
            </a:r>
            <a:r>
              <a:rPr lang="en-US" sz="4440">
                <a:solidFill>
                  <a:srgbClr val="003366"/>
                </a:solidFill>
              </a:rPr>
              <a:t> at room temp</a:t>
            </a:r>
            <a:endParaRPr sz="4440" b="1" u="sng">
              <a:solidFill>
                <a:srgbClr val="003366"/>
              </a:solidFill>
            </a:endParaRPr>
          </a:p>
          <a:p>
            <a:pPr marL="548640" lvl="1" indent="-274320" algn="l" rtl="0">
              <a:spcBef>
                <a:spcPts val="500"/>
              </a:spcBef>
              <a:spcAft>
                <a:spcPts val="0"/>
              </a:spcAft>
              <a:buSzPts val="3374"/>
              <a:buFont typeface="Gill Sans"/>
              <a:buChar char="•"/>
            </a:pPr>
            <a:r>
              <a:rPr lang="en-US" sz="4440">
                <a:solidFill>
                  <a:srgbClr val="003366"/>
                </a:solidFill>
              </a:rPr>
              <a:t>The solids are easily        </a:t>
            </a:r>
            <a:r>
              <a:rPr lang="en-US" sz="4440" b="1" u="sng">
                <a:solidFill>
                  <a:srgbClr val="003366"/>
                </a:solidFill>
              </a:rPr>
              <a:t>crushed</a:t>
            </a:r>
            <a:r>
              <a:rPr lang="en-US" sz="4440">
                <a:solidFill>
                  <a:srgbClr val="003366"/>
                </a:solidFill>
              </a:rPr>
              <a:t> and do </a:t>
            </a:r>
            <a:r>
              <a:rPr lang="en-US" sz="4440" b="1" u="sng">
                <a:solidFill>
                  <a:srgbClr val="003366"/>
                </a:solidFill>
              </a:rPr>
              <a:t>not</a:t>
            </a:r>
            <a:r>
              <a:rPr lang="en-US" sz="4440" b="1">
                <a:solidFill>
                  <a:srgbClr val="003366"/>
                </a:solidFill>
              </a:rPr>
              <a:t>        </a:t>
            </a:r>
            <a:r>
              <a:rPr lang="en-US" sz="4440" b="1" u="sng">
                <a:solidFill>
                  <a:srgbClr val="003366"/>
                </a:solidFill>
              </a:rPr>
              <a:t>     shine</a:t>
            </a:r>
            <a:endParaRPr/>
          </a:p>
          <a:p>
            <a:pPr marL="548640" lvl="1" indent="-274320" algn="l" rtl="0">
              <a:spcBef>
                <a:spcPts val="500"/>
              </a:spcBef>
              <a:spcAft>
                <a:spcPts val="0"/>
              </a:spcAft>
              <a:buSzPts val="3374"/>
              <a:buFont typeface="Gill Sans"/>
              <a:buChar char="•"/>
            </a:pPr>
            <a:r>
              <a:rPr lang="en-US" sz="4440">
                <a:solidFill>
                  <a:srgbClr val="003366"/>
                </a:solidFill>
              </a:rPr>
              <a:t>Do </a:t>
            </a:r>
            <a:r>
              <a:rPr lang="en-US" sz="4440" b="1" u="sng">
                <a:solidFill>
                  <a:srgbClr val="003366"/>
                </a:solidFill>
              </a:rPr>
              <a:t>not conduct</a:t>
            </a:r>
            <a:r>
              <a:rPr lang="en-US" sz="4440" b="1">
                <a:solidFill>
                  <a:srgbClr val="003366"/>
                </a:solidFill>
              </a:rPr>
              <a:t> </a:t>
            </a:r>
            <a:endParaRPr/>
          </a:p>
          <a:p>
            <a:pPr marL="548640" lvl="1" indent="-274320" algn="l" rtl="0">
              <a:spcBef>
                <a:spcPts val="500"/>
              </a:spcBef>
              <a:spcAft>
                <a:spcPts val="0"/>
              </a:spcAft>
              <a:buSzPts val="3374"/>
              <a:buFont typeface="Gill Sans"/>
              <a:buNone/>
            </a:pPr>
            <a:r>
              <a:rPr lang="en-US" sz="4440">
                <a:solidFill>
                  <a:srgbClr val="003366"/>
                </a:solidFill>
              </a:rPr>
              <a:t>heat and electricity</a:t>
            </a:r>
            <a:endParaRPr/>
          </a:p>
          <a:p>
            <a:pPr marL="548640" lvl="1" indent="-60045" algn="l" rtl="0">
              <a:spcBef>
                <a:spcPts val="500"/>
              </a:spcBef>
              <a:spcAft>
                <a:spcPts val="0"/>
              </a:spcAft>
              <a:buSzPts val="3374"/>
              <a:buFont typeface="Gill Sans"/>
              <a:buNone/>
            </a:pPr>
            <a:endParaRPr sz="4440" b="1">
              <a:solidFill>
                <a:srgbClr val="003366"/>
              </a:solidFill>
            </a:endParaRPr>
          </a:p>
        </p:txBody>
      </p:sp>
      <p:pic>
        <p:nvPicPr>
          <p:cNvPr id="237" name="Google Shape;237;p8" descr="\\MCAULIFFE\VOL1\msoff2k\PFiles\MSOffice\Clipart\homeanim\bd13638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133600"/>
            <a:ext cx="26670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 descr="https://encrypted-tbn0.gstatic.com/images?q=tbn:ANd9GcTzKblLWTUmzVBGAzdR7XHcCC_C7c59dgvqQfxTGid7dvVQmxEPY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4576763"/>
            <a:ext cx="3429000" cy="228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7620000" y="4724400"/>
            <a:ext cx="152400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Sulfur</a:t>
            </a:r>
            <a:endParaRPr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A564F"/>
              </a:buClr>
              <a:buSzPts val="4800"/>
              <a:buFont typeface="Bookman Old Style"/>
              <a:buNone/>
            </a:pPr>
            <a:r>
              <a:rPr lang="en-US" sz="4800" b="1" u="sng">
                <a:solidFill>
                  <a:srgbClr val="6A564F"/>
                </a:solidFill>
              </a:rPr>
              <a:t>PROPERTIES OF METALS</a:t>
            </a:r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458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Solid</a:t>
            </a:r>
            <a:r>
              <a:rPr lang="en-US" sz="4400">
                <a:solidFill>
                  <a:srgbClr val="6A564F"/>
                </a:solidFill>
              </a:rPr>
              <a:t> at room temperature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Shiny</a:t>
            </a:r>
            <a:r>
              <a:rPr lang="en-US" sz="4400">
                <a:solidFill>
                  <a:srgbClr val="6A564F"/>
                </a:solidFill>
              </a:rPr>
              <a:t>, </a:t>
            </a:r>
            <a:r>
              <a:rPr lang="en-US" sz="4400" b="1" u="sng">
                <a:solidFill>
                  <a:srgbClr val="6A564F"/>
                </a:solidFill>
              </a:rPr>
              <a:t>malleable</a:t>
            </a:r>
            <a:r>
              <a:rPr lang="en-US" sz="4400" b="1">
                <a:solidFill>
                  <a:srgbClr val="6A564F"/>
                </a:solidFill>
              </a:rPr>
              <a:t> </a:t>
            </a:r>
            <a:r>
              <a:rPr lang="en-US" sz="4400">
                <a:solidFill>
                  <a:srgbClr val="6A564F"/>
                </a:solidFill>
              </a:rPr>
              <a:t>(bendable), &amp; ductile (flexible)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44"/>
              <a:buChar char="🞂"/>
            </a:pPr>
            <a:r>
              <a:rPr lang="en-US" sz="4400" b="1" u="sng">
                <a:solidFill>
                  <a:srgbClr val="6A564F"/>
                </a:solidFill>
              </a:rPr>
              <a:t>Good conductors </a:t>
            </a:r>
            <a:r>
              <a:rPr lang="en-US" sz="4400">
                <a:solidFill>
                  <a:srgbClr val="6A564F"/>
                </a:solidFill>
              </a:rPr>
              <a:t>of heat and electricity</a:t>
            </a:r>
            <a:endParaRPr/>
          </a:p>
          <a:p>
            <a:pPr marL="274320" lvl="0" indent="-61976" algn="l" rtl="0">
              <a:spcBef>
                <a:spcPts val="600"/>
              </a:spcBef>
              <a:spcAft>
                <a:spcPts val="0"/>
              </a:spcAft>
              <a:buSzPts val="3344"/>
              <a:buNone/>
            </a:pPr>
            <a:endParaRPr sz="4400" b="1">
              <a:solidFill>
                <a:srgbClr val="6A564F"/>
              </a:solidFill>
            </a:endParaRPr>
          </a:p>
        </p:txBody>
      </p:sp>
      <p:pic>
        <p:nvPicPr>
          <p:cNvPr id="247" name="Google Shape;247;p9" descr="\\MCAULIFFE\VOL1\msoff2k\PFiles\MSOffice\Clipart\smbusbas\ph02152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800600"/>
            <a:ext cx="3962400" cy="16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 descr="https://encrypted-tbn2.gstatic.com/images?q=tbn:ANd9GcRZEh--e6Keb3uqi9qxcjGRQdt_gjlXyZ09f4IXKcWbEQKdtDgZD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4160838"/>
            <a:ext cx="4724400" cy="269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647</Words>
  <Application>Microsoft Office PowerPoint</Application>
  <PresentationFormat>On-screen Show (4:3)</PresentationFormat>
  <Paragraphs>98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Bookman Old Style</vt:lpstr>
      <vt:lpstr>Ribeye</vt:lpstr>
      <vt:lpstr>Noto Sans Symbols</vt:lpstr>
      <vt:lpstr>Gill Sans MT</vt:lpstr>
      <vt:lpstr>Arial</vt:lpstr>
      <vt:lpstr>Calibri</vt:lpstr>
      <vt:lpstr>Gill Sans</vt:lpstr>
      <vt:lpstr>Times New Roman</vt:lpstr>
      <vt:lpstr>Origin</vt:lpstr>
      <vt:lpstr>Office Theme</vt:lpstr>
      <vt:lpstr>PERIODIC  TABLE</vt:lpstr>
      <vt:lpstr>PERIODS OF ELEMENTS</vt:lpstr>
      <vt:lpstr>PERIOD FACTS</vt:lpstr>
      <vt:lpstr>FAMILIES OF ELEMENTS</vt:lpstr>
      <vt:lpstr>Why do elements in the same family have similar properties?</vt:lpstr>
      <vt:lpstr>PowerPoint Presentation</vt:lpstr>
      <vt:lpstr>STAIR-STEP LINE</vt:lpstr>
      <vt:lpstr>PROPERTIES OF NON-METALS</vt:lpstr>
      <vt:lpstr>PROPERTIES OF METALS</vt:lpstr>
      <vt:lpstr>PROPS OF METALLOIDS</vt:lpstr>
      <vt:lpstr>REACTIVITY OF ELEMENTS</vt:lpstr>
      <vt:lpstr>PowerPoint Presentation</vt:lpstr>
      <vt:lpstr>Octet Rule</vt:lpstr>
      <vt:lpstr>PowerPoint Presentation</vt:lpstr>
      <vt:lpstr>Ionic Bonds</vt:lpstr>
      <vt:lpstr>Example of ionic bonding</vt:lpstr>
      <vt:lpstr>PowerPoint Presentation</vt:lpstr>
      <vt:lpstr>PowerPoint Presentation</vt:lpstr>
      <vt:lpstr>Ionic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 TABLE</dc:title>
  <dc:creator>j</dc:creator>
  <cp:lastModifiedBy>Monahan, Sean</cp:lastModifiedBy>
  <cp:revision>2</cp:revision>
  <dcterms:created xsi:type="dcterms:W3CDTF">2014-01-06T15:10:46Z</dcterms:created>
  <dcterms:modified xsi:type="dcterms:W3CDTF">2020-10-12T12:41:02Z</dcterms:modified>
</cp:coreProperties>
</file>