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Roboto" panose="020B0604020202020204" charset="0"/>
      <p:regular r:id="rId30"/>
      <p:bold r:id="rId31"/>
      <p:italic r:id="rId32"/>
      <p:boldItalic r:id="rId33"/>
    </p:embeddedFont>
    <p:embeddedFont>
      <p:font typeface="Droid Sans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75324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950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0320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6992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808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1740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877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0447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0589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48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5105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3083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1973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2515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747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8343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83993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59490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99711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89340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6637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8993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971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1126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9917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6268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812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275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#slide=next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#slide=id.g13b268b8f9_0_1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#slide=next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#slide=id.g13b268b8f9_0_1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hyperlink" Target="#slide=next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#slide=next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#slide=next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#slide=id.g13b268b8f9_0_1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#slide=next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#slide=next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#slide=next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hyperlink" Target="#slide=id.g13b268b8f9_0_1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#slide=id.g1939f70520_4_50"/><Relationship Id="rId13" Type="http://schemas.openxmlformats.org/officeDocument/2006/relationships/hyperlink" Target="#slide=id.g13b5553923_0_25"/><Relationship Id="rId3" Type="http://schemas.openxmlformats.org/officeDocument/2006/relationships/hyperlink" Target="#slide=id.g13b5553923_0_0"/><Relationship Id="rId7" Type="http://schemas.openxmlformats.org/officeDocument/2006/relationships/hyperlink" Target="#slide=id.g1939f70520_0_67"/><Relationship Id="rId12" Type="http://schemas.openxmlformats.org/officeDocument/2006/relationships/hyperlink" Target="#slide=id.g13b5553923_0_20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#slide=id.g13b5553923_0_15"/><Relationship Id="rId11" Type="http://schemas.openxmlformats.org/officeDocument/2006/relationships/hyperlink" Target="#slide=id.g193b4e215e_0_15"/><Relationship Id="rId5" Type="http://schemas.openxmlformats.org/officeDocument/2006/relationships/hyperlink" Target="#slide=id.g13b5553923_0_10"/><Relationship Id="rId10" Type="http://schemas.openxmlformats.org/officeDocument/2006/relationships/hyperlink" Target="#slide=id.g1939f70520_0_85"/><Relationship Id="rId4" Type="http://schemas.openxmlformats.org/officeDocument/2006/relationships/hyperlink" Target="#slide=id.g13b5553923_0_5"/><Relationship Id="rId9" Type="http://schemas.openxmlformats.org/officeDocument/2006/relationships/hyperlink" Target="#slide=id.g1939f70520_0_60"/><Relationship Id="rId1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hyperlink" Target="#slide=next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#slide=id.g13b268b8f9_0_1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hyperlink" Target="#slide=next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#slide=id.g13b268b8f9_0_1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#slide=id.g13b268b8f9_0_1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hyperlink" Target="#slide=next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hyperlink" Target="#slide=next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hyperlink" Target="#slide=id.g13b268b8f9_0_1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#slide=id.g13b268b8f9_0_1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#slide=next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#slide=next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#slide=id.g13b268b8f9_0_1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#slide=next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#slide=next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#slide=next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666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2414300" y="565575"/>
            <a:ext cx="6417900" cy="2712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Parent Guide to   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6000" b="1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enVisionMath2.0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Droid Sans"/>
                <a:ea typeface="Droid Sans"/>
                <a:cs typeface="Droid Sans"/>
                <a:sym typeface="Droid Sans"/>
              </a:rPr>
              <a:t>Online Resources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378800" y="3692350"/>
            <a:ext cx="44889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rPr>
              <a:t>Jackson Township School District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Droid Sans"/>
                <a:ea typeface="Droid Sans"/>
                <a:cs typeface="Droid Sans"/>
                <a:sym typeface="Droid Sans"/>
              </a:rPr>
              <a:t>2016/2017</a:t>
            </a:r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l="13315" r="11287"/>
          <a:stretch/>
        </p:blipFill>
        <p:spPr>
          <a:xfrm>
            <a:off x="221600" y="885650"/>
            <a:ext cx="2542599" cy="337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666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Logging into Pearson Realize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585600" y="1971100"/>
            <a:ext cx="7994700" cy="262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  Enter your login credentials: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Username:  Student ID Number  (eg 1122456)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Password:  Student’s First Name and Grade  (eg Matthew03)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*For the password, the first letter must be capital and include the zero with the grade; 01, 02, 03, 04, 05 or KF for Kindergarten.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7762375" y="4758600"/>
            <a:ext cx="1387800" cy="38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Next Slide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6928" y="454250"/>
            <a:ext cx="2367075" cy="76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666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Logging into Pearson Realize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5656675" y="1889450"/>
            <a:ext cx="3405600" cy="286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will have three categories to choose from when you log in: 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b="1"/>
              <a:t>Programs</a:t>
            </a:r>
            <a:r>
              <a:rPr lang="en"/>
              <a:t> - use online resources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b="1"/>
              <a:t>Classes</a:t>
            </a:r>
            <a:r>
              <a:rPr lang="en"/>
              <a:t> - view your assignments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b="1"/>
              <a:t>Grades</a:t>
            </a:r>
            <a:r>
              <a:rPr lang="en"/>
              <a:t> - view your grades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7762375" y="4758600"/>
            <a:ext cx="1387800" cy="38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Back to Menu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6928" y="454250"/>
            <a:ext cx="2367075" cy="7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624" y="1771850"/>
            <a:ext cx="5419324" cy="331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666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71900" y="408225"/>
            <a:ext cx="8222100" cy="1098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Online Math Resources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What’s available?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71900" y="2218400"/>
            <a:ext cx="8222100" cy="241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Student Edition eText - Virtual textbook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Visual Learning Video - Animated lesson video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“Another Look” videos - Video tutorials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Math Games - Games for math practice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Practice Buddy for Homework Help - Teacher assigned practice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7452825" y="4758600"/>
            <a:ext cx="1387800" cy="38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Next Slide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3000" y="188687"/>
            <a:ext cx="2808274" cy="186777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6304475" y="4758600"/>
            <a:ext cx="1387800" cy="38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Back to Menu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666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449" y="1830150"/>
            <a:ext cx="5419324" cy="331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71900" y="408225"/>
            <a:ext cx="8222100" cy="1098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Online Math Resources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How to find them...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7452825" y="4758600"/>
            <a:ext cx="1387800" cy="38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Next Slide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6999" y="226565"/>
            <a:ext cx="2197624" cy="14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6566425" y="2179537"/>
            <a:ext cx="1702800" cy="208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Once you are logged into your student’s Pearson Realize account, click PROGRAMS.</a:t>
            </a:r>
          </a:p>
        </p:txBody>
      </p:sp>
      <p:sp>
        <p:nvSpPr>
          <p:cNvPr id="178" name="Shape 178"/>
          <p:cNvSpPr/>
          <p:nvPr/>
        </p:nvSpPr>
        <p:spPr>
          <a:xfrm rot="-1986118">
            <a:off x="809212" y="2172760"/>
            <a:ext cx="867374" cy="3150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HERE</a:t>
            </a:r>
          </a:p>
        </p:txBody>
      </p:sp>
      <p:sp>
        <p:nvSpPr>
          <p:cNvPr id="179" name="Shape 179"/>
          <p:cNvSpPr/>
          <p:nvPr/>
        </p:nvSpPr>
        <p:spPr>
          <a:xfrm rot="-1985835">
            <a:off x="284093" y="3769859"/>
            <a:ext cx="1021313" cy="3150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OR HERE</a:t>
            </a:r>
          </a:p>
        </p:txBody>
      </p:sp>
      <p:sp>
        <p:nvSpPr>
          <p:cNvPr id="180" name="Shape 180"/>
          <p:cNvSpPr/>
          <p:nvPr/>
        </p:nvSpPr>
        <p:spPr>
          <a:xfrm rot="-2161841">
            <a:off x="2099442" y="3720505"/>
            <a:ext cx="1142942" cy="31503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OR HERE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666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71900" y="408225"/>
            <a:ext cx="8222100" cy="1098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Online Math Resources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How to find them...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7452825" y="4758600"/>
            <a:ext cx="1387800" cy="38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Next Slide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8174" y="291791"/>
            <a:ext cx="2001500" cy="133117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81650" y="2321027"/>
            <a:ext cx="1702800" cy="254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Now choose a Topic.</a:t>
            </a:r>
          </a:p>
          <a:p>
            <a:pPr lvl="0" algn="ctr" rtl="0">
              <a:spcBef>
                <a:spcPts val="0"/>
              </a:spcBef>
              <a:buNone/>
            </a:pPr>
            <a:endParaRPr i="1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i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This is “Thumbnail View” and can be changed to List View if you prefer. Just click “List View” at the upper right.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7650" y="1772513"/>
            <a:ext cx="6165275" cy="309221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/>
          <p:nvPr/>
        </p:nvSpPr>
        <p:spPr>
          <a:xfrm>
            <a:off x="7697775" y="1691175"/>
            <a:ext cx="897900" cy="3849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666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71900" y="408225"/>
            <a:ext cx="8222100" cy="1098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Online Math Resources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How to find them...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7452825" y="4758600"/>
            <a:ext cx="1387800" cy="38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Next Slide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8174" y="291791"/>
            <a:ext cx="2001500" cy="133117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81650" y="2321027"/>
            <a:ext cx="1702800" cy="254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Choose a Lesson.</a:t>
            </a:r>
          </a:p>
          <a:p>
            <a:pPr lvl="0" algn="ctr" rtl="0">
              <a:spcBef>
                <a:spcPts val="0"/>
              </a:spcBef>
              <a:buNone/>
            </a:pPr>
            <a:endParaRPr i="1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endParaRPr i="1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9" name="Shape 1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5237" y="1681475"/>
            <a:ext cx="6932112" cy="31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666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/>
        </p:nvSpPr>
        <p:spPr>
          <a:xfrm>
            <a:off x="81650" y="1749500"/>
            <a:ext cx="4700400" cy="33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For all lessons, you will be able to access: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ctr" rtl="0">
              <a:spcBef>
                <a:spcPts val="0"/>
              </a:spcBef>
              <a:buClr>
                <a:schemeClr val="lt2"/>
              </a:buClr>
              <a:buSzPct val="1000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Student’s Edition eText</a:t>
            </a:r>
          </a:p>
          <a:p>
            <a:pPr marL="457200" lvl="0" indent="-342900" algn="ctr" rtl="0">
              <a:spcBef>
                <a:spcPts val="0"/>
              </a:spcBef>
              <a:buClr>
                <a:schemeClr val="lt2"/>
              </a:buClr>
              <a:buSzPct val="1000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Solve &amp; Share</a:t>
            </a:r>
          </a:p>
          <a:p>
            <a:pPr marL="457200" lvl="0" indent="-342900" algn="ctr" rtl="0">
              <a:spcBef>
                <a:spcPts val="0"/>
              </a:spcBef>
              <a:buClr>
                <a:schemeClr val="lt2"/>
              </a:buClr>
              <a:buSzPct val="1000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Visual Learning</a:t>
            </a:r>
          </a:p>
          <a:p>
            <a:pPr marL="457200" lvl="0" indent="-342900" algn="ctr" rtl="0">
              <a:spcBef>
                <a:spcPts val="0"/>
              </a:spcBef>
              <a:buClr>
                <a:schemeClr val="lt2"/>
              </a:buClr>
              <a:buSzPct val="1000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Convince Me! (or something similar)</a:t>
            </a:r>
          </a:p>
          <a:p>
            <a:pPr marL="457200" lvl="0" indent="-342900" algn="ctr" rtl="0">
              <a:spcBef>
                <a:spcPts val="0"/>
              </a:spcBef>
              <a:buClr>
                <a:schemeClr val="lt2"/>
              </a:buClr>
              <a:buSzPct val="1000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Another Look Video</a:t>
            </a:r>
          </a:p>
          <a:p>
            <a:pPr marL="457200" lvl="0" indent="-342900" algn="ctr" rtl="0">
              <a:spcBef>
                <a:spcPts val="0"/>
              </a:spcBef>
              <a:buClr>
                <a:schemeClr val="lt2"/>
              </a:buClr>
              <a:buSzPct val="1000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Math Games (if available for the lesson chosen)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i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Other resources can be assigned by your teacher!</a:t>
            </a: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 r="39558"/>
          <a:stretch/>
        </p:blipFill>
        <p:spPr>
          <a:xfrm>
            <a:off x="4876920" y="47625"/>
            <a:ext cx="4185449" cy="504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71900" y="408225"/>
            <a:ext cx="8222100" cy="1098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Online Math Resources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How to find them...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3394250" y="4641975"/>
            <a:ext cx="1387800" cy="38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Back to Menu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666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71900" y="408225"/>
            <a:ext cx="8222100" cy="1098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Online Math Resources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Student’s Edition eText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7604675" y="4676950"/>
            <a:ext cx="1387800" cy="38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Next Slide</a:t>
            </a:r>
          </a:p>
        </p:txBody>
      </p:sp>
      <p:pic>
        <p:nvPicPr>
          <p:cNvPr id="214" name="Shape 2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8174" y="291791"/>
            <a:ext cx="2001500" cy="133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1250" y="1865450"/>
            <a:ext cx="556260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1871250" y="3411187"/>
            <a:ext cx="5423400" cy="109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Log in, choose Programs, the topic, and lesson.</a:t>
            </a:r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Click on the Student’s Edition eText.</a:t>
            </a:r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Roboto"/>
              <a:buChar char="●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Click ‘Open in a New Window’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666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71900" y="408225"/>
            <a:ext cx="8222100" cy="1098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Online Math Resources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Student’s Edition eText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7604675" y="4676950"/>
            <a:ext cx="1387800" cy="38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Next Slide</a:t>
            </a:r>
          </a:p>
        </p:txBody>
      </p:sp>
      <p:pic>
        <p:nvPicPr>
          <p:cNvPr id="223" name="Shape 2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8174" y="291791"/>
            <a:ext cx="2001500" cy="133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4124" y="1794049"/>
            <a:ext cx="8517651" cy="288289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/>
          <p:nvPr/>
        </p:nvSpPr>
        <p:spPr>
          <a:xfrm>
            <a:off x="7499475" y="1841225"/>
            <a:ext cx="1574400" cy="13311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Opens to the lesson you chose</a:t>
            </a:r>
          </a:p>
        </p:txBody>
      </p:sp>
      <p:sp>
        <p:nvSpPr>
          <p:cNvPr id="226" name="Shape 226"/>
          <p:cNvSpPr/>
          <p:nvPr/>
        </p:nvSpPr>
        <p:spPr>
          <a:xfrm>
            <a:off x="1049675" y="3265725"/>
            <a:ext cx="1387800" cy="6297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Table of Contents</a:t>
            </a:r>
          </a:p>
        </p:txBody>
      </p:sp>
      <p:sp>
        <p:nvSpPr>
          <p:cNvPr id="227" name="Shape 227"/>
          <p:cNvSpPr/>
          <p:nvPr/>
        </p:nvSpPr>
        <p:spPr>
          <a:xfrm>
            <a:off x="3335700" y="1399600"/>
            <a:ext cx="3358800" cy="8631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Navigate through the student book pages, highlight, bookmark, zoom, glossary, etc...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666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71900" y="408225"/>
            <a:ext cx="8222100" cy="1098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Online Math Resources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Video Tutorials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7452825" y="4758600"/>
            <a:ext cx="1387800" cy="38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Next Slide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4525" y="142022"/>
            <a:ext cx="2136400" cy="14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5">
            <a:alphaModFix/>
          </a:blip>
          <a:srcRect r="39558"/>
          <a:stretch/>
        </p:blipFill>
        <p:spPr>
          <a:xfrm>
            <a:off x="4876920" y="47625"/>
            <a:ext cx="4185449" cy="504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/>
          <p:nvPr/>
        </p:nvSpPr>
        <p:spPr>
          <a:xfrm rot="-2038764">
            <a:off x="7446014" y="2904198"/>
            <a:ext cx="757924" cy="2565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/>
          <p:nvPr/>
        </p:nvSpPr>
        <p:spPr>
          <a:xfrm rot="-2038764">
            <a:off x="7376014" y="4649473"/>
            <a:ext cx="757924" cy="25652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 txBox="1"/>
          <p:nvPr/>
        </p:nvSpPr>
        <p:spPr>
          <a:xfrm>
            <a:off x="536500" y="1784475"/>
            <a:ext cx="3930600" cy="148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Roboto"/>
              <a:buAutoNum type="arabicPeriod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Log in to Pearson Realize</a:t>
            </a:r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Roboto"/>
              <a:buAutoNum type="arabicPeriod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Go to Programs</a:t>
            </a:r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Roboto"/>
              <a:buAutoNum type="arabicPeriod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Click the Topic and Lesson</a:t>
            </a:r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Roboto"/>
              <a:buAutoNum type="arabicPeriod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Choose Visual Learning or Another Look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186600" y="3417325"/>
            <a:ext cx="2136300" cy="1586100"/>
          </a:xfrm>
          <a:prstGeom prst="rect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Visual Learning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An animated video that teaches the main math ideas in the lesson.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2450050" y="3417325"/>
            <a:ext cx="2136300" cy="1201200"/>
          </a:xfrm>
          <a:prstGeom prst="rect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Another Look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 tutorial of sample problems from the lesson.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3422625" y="4710975"/>
            <a:ext cx="1387800" cy="38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Back to Menu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666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36336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Quick Links Menu	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71900" y="1644525"/>
            <a:ext cx="8222100" cy="34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u="sng">
                <a:hlinkClick r:id="rId3"/>
              </a:rPr>
              <a:t>How you can help your child at home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u="sng">
                <a:hlinkClick r:id="rId4"/>
              </a:rPr>
              <a:t>Using the Bounce Pages App for homework help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u="sng">
                <a:hlinkClick r:id="rId5"/>
              </a:rPr>
              <a:t>Logging into Pearson Realize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Online Math Resources - Pearson Realize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u="sng">
                <a:hlinkClick r:id="rId6"/>
              </a:rPr>
              <a:t>What’s available?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u="sng">
                <a:hlinkClick r:id="rId7"/>
              </a:rPr>
              <a:t>How to find them...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u="sng">
                <a:hlinkClick r:id="rId8"/>
              </a:rPr>
              <a:t>Student’s Edition eBook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u="sng">
                <a:hlinkClick r:id="rId9"/>
              </a:rPr>
              <a:t>Visual Learning &amp; Another Look Video Tutorials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u="sng">
                <a:hlinkClick r:id="rId10"/>
              </a:rPr>
              <a:t>Practice Buddy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u="sng">
                <a:hlinkClick r:id="rId11"/>
              </a:rPr>
              <a:t>ACTIVe-Book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u="sng">
                <a:hlinkClick r:id="rId12"/>
              </a:rPr>
              <a:t>Student Assignments</a:t>
            </a:r>
          </a:p>
          <a:p>
            <a:pPr marL="457200" lvl="0" indent="-228600">
              <a:spcBef>
                <a:spcPts val="0"/>
              </a:spcBef>
            </a:pPr>
            <a:r>
              <a:rPr lang="en" u="sng">
                <a:hlinkClick r:id="rId13"/>
              </a:rPr>
              <a:t>Assignment Results and Standards Mastery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4338725" y="676475"/>
            <a:ext cx="36336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Click the links below to navigate through the slides.</a:t>
            </a: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14">
            <a:alphaModFix/>
          </a:blip>
          <a:srcRect l="13315" r="11287"/>
          <a:stretch/>
        </p:blipFill>
        <p:spPr>
          <a:xfrm>
            <a:off x="7972324" y="151625"/>
            <a:ext cx="974575" cy="129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666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71900" y="408225"/>
            <a:ext cx="8222100" cy="1098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Online Math Resources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Practice Buddy</a:t>
            </a:r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3275" y="188696"/>
            <a:ext cx="2093599" cy="13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/>
        </p:nvSpPr>
        <p:spPr>
          <a:xfrm>
            <a:off x="3158675" y="2219600"/>
            <a:ext cx="5869200" cy="253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b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Practice Buddy</a:t>
            </a: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is an online digital component available to students in Grades 3-5.  If assigned by their teacher, students have Practice Buddy for the Independent Practice, Math Practices &amp; Problem-Solving, and the Homework &amp; Practice portion a lesson. Using Practice Buddy, students have the opportunity to use a variety of question </a:t>
            </a:r>
            <a:r>
              <a:rPr lang="en" sz="1800" b="1" i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help tools</a:t>
            </a: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to complete each problem at their own pace.</a:t>
            </a:r>
          </a:p>
        </p:txBody>
      </p:sp>
      <p:sp>
        <p:nvSpPr>
          <p:cNvPr id="249" name="Shape 249"/>
          <p:cNvSpPr/>
          <p:nvPr/>
        </p:nvSpPr>
        <p:spPr>
          <a:xfrm>
            <a:off x="471899" y="2112500"/>
            <a:ext cx="2390310" cy="2401002"/>
          </a:xfrm>
          <a:prstGeom prst="irregularSeal1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Looking for more practice?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2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Ask your teacher about Practice Buddy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7640075" y="4705250"/>
            <a:ext cx="1387800" cy="38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Next Slide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666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71900" y="408225"/>
            <a:ext cx="8222100" cy="1098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Online Math Resources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Practice Buddy</a:t>
            </a:r>
          </a:p>
        </p:txBody>
      </p:sp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3275" y="188696"/>
            <a:ext cx="2093599" cy="13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/>
        </p:nvSpPr>
        <p:spPr>
          <a:xfrm>
            <a:off x="6082550" y="1707375"/>
            <a:ext cx="2863200" cy="30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If the Practice Buddy is assigned by your teacher, to find it:</a:t>
            </a:r>
          </a:p>
          <a:p>
            <a:pPr marL="457200" lvl="0" indent="-342900" algn="ctr" rtl="0">
              <a:spcBef>
                <a:spcPts val="0"/>
              </a:spcBef>
              <a:buClr>
                <a:schemeClr val="lt2"/>
              </a:buClr>
              <a:buSzPct val="100000"/>
              <a:buFont typeface="Roboto"/>
              <a:buAutoNum type="arabicPeriod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Log in to Pearson Realize</a:t>
            </a:r>
          </a:p>
          <a:p>
            <a:pPr marL="457200" lvl="0" indent="-342900" algn="ctr" rtl="0">
              <a:spcBef>
                <a:spcPts val="0"/>
              </a:spcBef>
              <a:buClr>
                <a:schemeClr val="lt2"/>
              </a:buClr>
              <a:buSzPct val="100000"/>
              <a:buFont typeface="Roboto"/>
              <a:buAutoNum type="arabicPeriod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Click Classes</a:t>
            </a: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ctr" rtl="0">
              <a:spcBef>
                <a:spcPts val="0"/>
              </a:spcBef>
              <a:buClr>
                <a:schemeClr val="lt2"/>
              </a:buClr>
              <a:buSzPct val="100000"/>
              <a:buFont typeface="Roboto"/>
              <a:buAutoNum type="arabicPeriod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Choose the Practice Buddy in you list of assignments.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7640075" y="4801875"/>
            <a:ext cx="1387800" cy="38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Back to Menu</a:t>
            </a:r>
          </a:p>
        </p:txBody>
      </p:sp>
      <p:pic>
        <p:nvPicPr>
          <p:cNvPr id="259" name="Shape 2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9201" y="3457479"/>
            <a:ext cx="603474" cy="52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3074" y="2212250"/>
            <a:ext cx="553402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062" y="3180000"/>
            <a:ext cx="5534025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666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71900" y="408225"/>
            <a:ext cx="8222100" cy="1098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Online Math Resources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ACTIVe-Book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213425" y="1803425"/>
            <a:ext cx="4940700" cy="321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To access the ACTIVe-Book and other Math Tools…</a:t>
            </a:r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Roboto"/>
              <a:buAutoNum type="arabicPeriod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Log in to Pearson Realize</a:t>
            </a:r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Roboto"/>
              <a:buAutoNum type="arabicPeriod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Click Classes</a:t>
            </a:r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Roboto"/>
              <a:buAutoNum type="arabicPeriod"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On the right side of your screen, find ACTIVe-Book Vol. 1 and Vol. 2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1800" i="1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Also notice some other great tools here.  The Game Center, Glossary, and Math Tools.</a:t>
            </a:r>
          </a:p>
        </p:txBody>
      </p:sp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3275" y="42850"/>
            <a:ext cx="2952750" cy="505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/>
          <p:nvPr/>
        </p:nvSpPr>
        <p:spPr>
          <a:xfrm>
            <a:off x="7756200" y="4630625"/>
            <a:ext cx="1387800" cy="38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Next Slide</a:t>
            </a:r>
          </a:p>
        </p:txBody>
      </p:sp>
      <p:pic>
        <p:nvPicPr>
          <p:cNvPr id="270" name="Shape 2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3551" y="2475754"/>
            <a:ext cx="603474" cy="52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666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60950" y="196350"/>
            <a:ext cx="8222100" cy="1098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Online Math Resources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ACTIVe-Book</a:t>
            </a:r>
          </a:p>
        </p:txBody>
      </p:sp>
      <p:pic>
        <p:nvPicPr>
          <p:cNvPr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650" y="1294649"/>
            <a:ext cx="8418348" cy="3720874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/>
          <p:nvPr/>
        </p:nvSpPr>
        <p:spPr>
          <a:xfrm>
            <a:off x="7939350" y="597575"/>
            <a:ext cx="1152300" cy="6972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Print Pages</a:t>
            </a:r>
          </a:p>
        </p:txBody>
      </p:sp>
      <p:sp>
        <p:nvSpPr>
          <p:cNvPr id="278" name="Shape 278"/>
          <p:cNvSpPr/>
          <p:nvPr/>
        </p:nvSpPr>
        <p:spPr>
          <a:xfrm>
            <a:off x="7576525" y="2240950"/>
            <a:ext cx="597600" cy="2337000"/>
          </a:xfrm>
          <a:prstGeom prst="ellipse">
            <a:avLst/>
          </a:prstGeom>
          <a:noFill/>
          <a:ln w="28575" cap="flat" cmpd="sng">
            <a:solidFill>
              <a:srgbClr val="E0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7971300" y="2411675"/>
            <a:ext cx="1088400" cy="19422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Use these tools to write on the pages</a:t>
            </a:r>
          </a:p>
        </p:txBody>
      </p:sp>
      <p:sp>
        <p:nvSpPr>
          <p:cNvPr id="280" name="Shape 280"/>
          <p:cNvSpPr/>
          <p:nvPr/>
        </p:nvSpPr>
        <p:spPr>
          <a:xfrm rot="-5400000">
            <a:off x="492950" y="2283625"/>
            <a:ext cx="1950600" cy="469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Table of Contents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7756200" y="4705325"/>
            <a:ext cx="1387800" cy="38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Back to Menu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666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Student Assignments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170750" y="1728725"/>
            <a:ext cx="4233600" cy="308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find your assignments (tests, practice, and other resources assigned by your teacher):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Log in to Pearson Realize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Click Classes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Find assignments organized in tabs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Not Started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In Progress</a:t>
            </a:r>
          </a:p>
          <a:p>
            <a:pPr marL="914400" lvl="1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Completed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1"/>
              <a:t>Clicking on a Completed assignment will show results of that assignment.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7452825" y="4758600"/>
            <a:ext cx="1387800" cy="38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Back to Menu</a:t>
            </a: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4">
            <a:alphaModFix/>
          </a:blip>
          <a:srcRect r="38510"/>
          <a:stretch/>
        </p:blipFill>
        <p:spPr>
          <a:xfrm>
            <a:off x="4518924" y="1963499"/>
            <a:ext cx="4492626" cy="266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2600" y="331275"/>
            <a:ext cx="2000000" cy="11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666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Assignment Results and Standards Mastery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202750" y="1919075"/>
            <a:ext cx="3745500" cy="297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view detailed results of tests and graded assignments: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/>
              <a:t>Log in to Pearson Realize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/>
              <a:t>Click Grades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/>
              <a:t>Click one of the bars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to view an assignment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Green bars represent assignments that count towards standards mastery</a:t>
            </a:r>
          </a:p>
          <a:p>
            <a: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1400"/>
              <a:t>Blue bars are assignments that were not graded for standards mastery data.</a:t>
            </a:r>
          </a:p>
        </p:txBody>
      </p:sp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1075" y="2866274"/>
            <a:ext cx="910524" cy="87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9218" y="1919075"/>
            <a:ext cx="4778480" cy="2978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Shape 299"/>
          <p:cNvSpPr/>
          <p:nvPr/>
        </p:nvSpPr>
        <p:spPr>
          <a:xfrm>
            <a:off x="4289800" y="2806525"/>
            <a:ext cx="682800" cy="1386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</a:rPr>
              <a:t>Student</a:t>
            </a:r>
          </a:p>
        </p:txBody>
      </p:sp>
      <p:sp>
        <p:nvSpPr>
          <p:cNvPr id="300" name="Shape 300"/>
          <p:cNvSpPr/>
          <p:nvPr/>
        </p:nvSpPr>
        <p:spPr>
          <a:xfrm>
            <a:off x="6242625" y="3734900"/>
            <a:ext cx="1099200" cy="288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Click a bar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7756200" y="4758600"/>
            <a:ext cx="1387800" cy="38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Next Slide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666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Assignment Results and Standards Mastery</a:t>
            </a:r>
          </a:p>
        </p:txBody>
      </p:sp>
      <p:pic>
        <p:nvPicPr>
          <p:cNvPr id="307" name="Shape 3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550" y="91775"/>
            <a:ext cx="910524" cy="879124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 txBox="1"/>
          <p:nvPr/>
        </p:nvSpPr>
        <p:spPr>
          <a:xfrm>
            <a:off x="7452825" y="4758600"/>
            <a:ext cx="1387800" cy="38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Next Slide</a:t>
            </a:r>
          </a:p>
        </p:txBody>
      </p:sp>
      <p:pic>
        <p:nvPicPr>
          <p:cNvPr id="309" name="Shape 3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275" y="1849687"/>
            <a:ext cx="5467350" cy="31908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/>
          <p:nvPr/>
        </p:nvSpPr>
        <p:spPr>
          <a:xfrm>
            <a:off x="2411675" y="2283625"/>
            <a:ext cx="661500" cy="149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Student: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5933175" y="2272950"/>
            <a:ext cx="2907300" cy="225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Based on Assignment results, you will find a list of standards that need more practice and a list of standards that were successfully completed.</a:t>
            </a:r>
          </a:p>
          <a:p>
            <a:pPr lvl="0" algn="l">
              <a:spcBef>
                <a:spcPts val="0"/>
              </a:spcBef>
              <a:buNone/>
            </a:pP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666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Assignment Results and Standards Mastery</a:t>
            </a:r>
          </a:p>
        </p:txBody>
      </p:sp>
      <p:pic>
        <p:nvPicPr>
          <p:cNvPr id="317" name="Shape 3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2550" y="91775"/>
            <a:ext cx="910524" cy="879124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/>
          <p:nvPr/>
        </p:nvSpPr>
        <p:spPr>
          <a:xfrm>
            <a:off x="7452825" y="4758600"/>
            <a:ext cx="1387800" cy="38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Back to Menu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x="192075" y="1984825"/>
            <a:ext cx="2571600" cy="261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Scroll down to find an item analysis.  </a:t>
            </a:r>
          </a:p>
          <a:p>
            <a:pPr lvl="0" algn="l" rtl="0">
              <a:spcBef>
                <a:spcPts val="0"/>
              </a:spcBef>
              <a:buNone/>
            </a:pPr>
            <a:endParaRPr sz="18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To see each question from the assignment, go back to Classes and open the assignment in the ‘completed’ tab.</a:t>
            </a:r>
          </a:p>
        </p:txBody>
      </p:sp>
      <p:pic>
        <p:nvPicPr>
          <p:cNvPr id="320" name="Shape 3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9925" y="1767750"/>
            <a:ext cx="6124575" cy="29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666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you can help your child at home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83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View the lesson through the eBook on PearsonRealize.com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Watch the video tutorials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Use everyday objects to model math (coins, paperclips, etc)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Practice fast facts as much as possible (addition, subtraction, multiplication and division)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Ask your child to explain his/her thinking and reasoning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Use the Bounce Pages App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7452825" y="4758600"/>
            <a:ext cx="1387800" cy="38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Back to Menu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7800" y="47830"/>
            <a:ext cx="1697850" cy="1458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666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Using the Bounce Pages App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186625" y="2052725"/>
            <a:ext cx="2134500" cy="275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Download the Pearson Bounce Pages app in your Apple App Store or Google PlayStore</a:t>
            </a:r>
          </a:p>
          <a:p>
            <a:pPr lvl="0" rtl="0">
              <a:spcBef>
                <a:spcPts val="0"/>
              </a:spcBef>
              <a:buNone/>
            </a:pPr>
            <a:endParaRPr i="1"/>
          </a:p>
        </p:txBody>
      </p:sp>
      <p:sp>
        <p:nvSpPr>
          <p:cNvPr id="92" name="Shape 92"/>
          <p:cNvSpPr txBox="1"/>
          <p:nvPr/>
        </p:nvSpPr>
        <p:spPr>
          <a:xfrm>
            <a:off x="7452825" y="4758600"/>
            <a:ext cx="1387800" cy="38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Next Slide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7150" y="155625"/>
            <a:ext cx="2530748" cy="142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1675" y="2513443"/>
            <a:ext cx="1387800" cy="145160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4694375" y="2227675"/>
            <a:ext cx="1929600" cy="191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2.   Open the app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      and have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      your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      Homework &amp;  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      Practice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      page ready.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24750" y="1882474"/>
            <a:ext cx="2068881" cy="275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666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Using the Bounce Pages App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71900" y="1777600"/>
            <a:ext cx="5476500" cy="330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3.    AIM the camera so the ENTIRE Homework &amp;     Practice page is viewable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4.    TAP the screen to scan the entire page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5.    Click </a:t>
            </a:r>
            <a:r>
              <a:rPr lang="en" b="1"/>
              <a:t>Common Core English</a:t>
            </a:r>
            <a:r>
              <a:rPr lang="en"/>
              <a:t> or </a:t>
            </a:r>
            <a:r>
              <a:rPr lang="en" b="1"/>
              <a:t>Common Core Spanish </a:t>
            </a:r>
            <a:r>
              <a:rPr lang="en"/>
              <a:t>and the page will BOUNCE to life.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i="1"/>
              <a:t>The ‘Another Look’ that you are taken to will help with understanding how to solve the homework problems!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4614800" y="4695700"/>
            <a:ext cx="1387800" cy="38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Next Slide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7150" y="155625"/>
            <a:ext cx="2530748" cy="142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5">
            <a:alphaModFix/>
          </a:blip>
          <a:srcRect l="13763" t="17655" r="49883" b="21316"/>
          <a:stretch/>
        </p:blipFill>
        <p:spPr>
          <a:xfrm>
            <a:off x="6002599" y="1860375"/>
            <a:ext cx="3059850" cy="313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666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71900" y="368150"/>
            <a:ext cx="8222100" cy="1138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Using the Bounce Pages App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Tips &amp; Troubleshooting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71900" y="2134375"/>
            <a:ext cx="8222100" cy="294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The Bounce Pages App only works if you scan the FRONT SIDE of the HOMEWORK &amp; PRACTICE page.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Scan the ENTIRE page. Scanning a single problem will not work.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Scan the page BEFORE your child writes on it!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Ensure a strong internet connection.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Update the Bounce Pages App and Update the Operating System on your device if you are having trouble using the app.</a:t>
            </a:r>
          </a:p>
          <a:p>
            <a:pPr lvl="0" algn="ctr" rtl="0">
              <a:spcBef>
                <a:spcPts val="0"/>
              </a:spcBef>
              <a:buNone/>
            </a:pPr>
            <a:endParaRPr i="1"/>
          </a:p>
        </p:txBody>
      </p:sp>
      <p:sp>
        <p:nvSpPr>
          <p:cNvPr id="112" name="Shape 112"/>
          <p:cNvSpPr txBox="1"/>
          <p:nvPr/>
        </p:nvSpPr>
        <p:spPr>
          <a:xfrm>
            <a:off x="7452825" y="4758600"/>
            <a:ext cx="1387800" cy="38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Back to Menu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7150" y="155625"/>
            <a:ext cx="2530748" cy="142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666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Logging into Pearson Realize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34775" y="1869487"/>
            <a:ext cx="4467000" cy="282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/>
              <a:t>Go to pearsonrealize.com and click ‘Sign In’ at the upper right.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/>
              <a:t>IMPORTANT: Click Pearson Easy Bridge Plus &amp; Auto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7452825" y="4758600"/>
            <a:ext cx="1387800" cy="38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Next Slide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6928" y="454250"/>
            <a:ext cx="2367075" cy="7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5012" y="1869512"/>
            <a:ext cx="322897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/>
          <p:nvPr/>
        </p:nvSpPr>
        <p:spPr>
          <a:xfrm rot="1047849">
            <a:off x="3959598" y="3644269"/>
            <a:ext cx="1713378" cy="443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  CLICK HERE!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666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Logging into Pearson Realize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559825" y="2250100"/>
            <a:ext cx="3930600" cy="19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   In the ‘Search for your district’ box, type JACKSON TWP SCHOOL… You will see our district name come up in a list.  Be sure to choose the same as you see here.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7452825" y="4758600"/>
            <a:ext cx="1387800" cy="38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Next Slide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6928" y="454250"/>
            <a:ext cx="2367075" cy="7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4025" y="2180012"/>
            <a:ext cx="32766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/>
          <p:nvPr/>
        </p:nvSpPr>
        <p:spPr>
          <a:xfrm rot="818">
            <a:off x="4443699" y="2981050"/>
            <a:ext cx="1260300" cy="443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6666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Logging into Pearson Realize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585600" y="1807325"/>
            <a:ext cx="7994700" cy="71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 Make sure you see the same image as you do below.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There should be a person riding a bicycle on a bridge.</a:t>
            </a:r>
            <a:r>
              <a:rPr lang="en" sz="1400" i="1"/>
              <a:t> </a:t>
            </a:r>
            <a:r>
              <a:rPr lang="en"/>
              <a:t> 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7762375" y="4758600"/>
            <a:ext cx="1387800" cy="38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Next Slide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6928" y="454250"/>
            <a:ext cx="2367075" cy="7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5">
            <a:alphaModFix/>
          </a:blip>
          <a:srcRect t="8807" b="20396"/>
          <a:stretch/>
        </p:blipFill>
        <p:spPr>
          <a:xfrm>
            <a:off x="1403537" y="2519225"/>
            <a:ext cx="6358835" cy="253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1253</Words>
  <Application>Microsoft Office PowerPoint</Application>
  <PresentationFormat>On-screen Show (16:9)</PresentationFormat>
  <Paragraphs>201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Roboto</vt:lpstr>
      <vt:lpstr>Droid Sans</vt:lpstr>
      <vt:lpstr>Arial</vt:lpstr>
      <vt:lpstr>material</vt:lpstr>
      <vt:lpstr>Parent Guide to     enVisionMath2.0 Online Resources</vt:lpstr>
      <vt:lpstr>Quick Links Menu </vt:lpstr>
      <vt:lpstr>How you can help your child at home</vt:lpstr>
      <vt:lpstr>Using the Bounce Pages App</vt:lpstr>
      <vt:lpstr>Using the Bounce Pages App</vt:lpstr>
      <vt:lpstr>Using the Bounce Pages App Tips &amp; Troubleshooting</vt:lpstr>
      <vt:lpstr>Logging into Pearson Realize</vt:lpstr>
      <vt:lpstr>Logging into Pearson Realize</vt:lpstr>
      <vt:lpstr>Logging into Pearson Realize</vt:lpstr>
      <vt:lpstr>Logging into Pearson Realize</vt:lpstr>
      <vt:lpstr>Logging into Pearson Realize</vt:lpstr>
      <vt:lpstr>Online Math Resources What’s available?</vt:lpstr>
      <vt:lpstr>Online Math Resources How to find them...</vt:lpstr>
      <vt:lpstr>Online Math Resources How to find them...</vt:lpstr>
      <vt:lpstr>Online Math Resources How to find them...</vt:lpstr>
      <vt:lpstr>Online Math Resources How to find them...</vt:lpstr>
      <vt:lpstr>Online Math Resources Student’s Edition eText</vt:lpstr>
      <vt:lpstr>Online Math Resources Student’s Edition eText</vt:lpstr>
      <vt:lpstr>Online Math Resources Video Tutorials</vt:lpstr>
      <vt:lpstr>Online Math Resources Practice Buddy</vt:lpstr>
      <vt:lpstr>Online Math Resources Practice Buddy</vt:lpstr>
      <vt:lpstr>Online Math Resources ACTIVe-Book</vt:lpstr>
      <vt:lpstr>Online Math Resources ACTIVe-Book</vt:lpstr>
      <vt:lpstr>Student Assignments</vt:lpstr>
      <vt:lpstr>Assignment Results and Standards Mastery</vt:lpstr>
      <vt:lpstr>Assignment Results and Standards Mastery</vt:lpstr>
      <vt:lpstr>Assignment Results and Standards Mastery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Guide to     enVisionMath2.0 Online Resources</dc:title>
  <dc:creator>McEneaney, Shannon</dc:creator>
  <cp:lastModifiedBy>Shannon Mceneaney</cp:lastModifiedBy>
  <cp:revision>1</cp:revision>
  <dcterms:modified xsi:type="dcterms:W3CDTF">2016-11-22T16:13:36Z</dcterms:modified>
</cp:coreProperties>
</file>