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6"/>
  </p:notesMasterIdLst>
  <p:sldIdLst>
    <p:sldId id="256" r:id="rId3"/>
    <p:sldId id="298" r:id="rId4"/>
    <p:sldId id="293" r:id="rId5"/>
    <p:sldId id="294" r:id="rId6"/>
    <p:sldId id="295" r:id="rId7"/>
    <p:sldId id="296" r:id="rId8"/>
    <p:sldId id="274" r:id="rId9"/>
    <p:sldId id="297" r:id="rId10"/>
    <p:sldId id="276" r:id="rId11"/>
    <p:sldId id="284" r:id="rId12"/>
    <p:sldId id="300" r:id="rId13"/>
    <p:sldId id="278" r:id="rId14"/>
    <p:sldId id="272" r:id="rId15"/>
    <p:sldId id="265" r:id="rId16"/>
    <p:sldId id="257" r:id="rId17"/>
    <p:sldId id="288" r:id="rId18"/>
    <p:sldId id="299" r:id="rId19"/>
    <p:sldId id="287" r:id="rId20"/>
    <p:sldId id="273" r:id="rId21"/>
    <p:sldId id="267" r:id="rId22"/>
    <p:sldId id="291" r:id="rId23"/>
    <p:sldId id="281" r:id="rId24"/>
    <p:sldId id="266" r:id="rId25"/>
    <p:sldId id="292" r:id="rId26"/>
    <p:sldId id="282" r:id="rId27"/>
    <p:sldId id="271" r:id="rId28"/>
    <p:sldId id="262" r:id="rId29"/>
    <p:sldId id="263" r:id="rId30"/>
    <p:sldId id="264" r:id="rId31"/>
    <p:sldId id="275" r:id="rId32"/>
    <p:sldId id="301" r:id="rId33"/>
    <p:sldId id="303" r:id="rId34"/>
    <p:sldId id="30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3883" autoAdjust="0"/>
  </p:normalViewPr>
  <p:slideViewPr>
    <p:cSldViewPr>
      <p:cViewPr varScale="1">
        <p:scale>
          <a:sx n="63" d="100"/>
          <a:sy n="63" d="100"/>
        </p:scale>
        <p:origin x="1396"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398A5-B75B-40D4-87F5-33A1ED325FA8}" type="datetimeFigureOut">
              <a:rPr lang="en-US" smtClean="0"/>
              <a:pPr/>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9364B-F738-4883-B3F8-455680F2AA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69364B-F738-4883-B3F8-455680F2AAD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132438-38A8-49D8-9093-43533E3BC76A}" type="slidenum">
              <a:rPr lang="en-US" smtClean="0"/>
              <a:pPr/>
              <a:t>15</a:t>
            </a:fld>
            <a:endParaRPr lang="en-US"/>
          </a:p>
        </p:txBody>
      </p:sp>
    </p:spTree>
    <p:extLst>
      <p:ext uri="{BB962C8B-B14F-4D97-AF65-F5344CB8AC3E}">
        <p14:creationId xmlns:p14="http://schemas.microsoft.com/office/powerpoint/2010/main" val="124269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69364B-F738-4883-B3F8-455680F2AADC}" type="slidenum">
              <a:rPr lang="en-US" smtClean="0"/>
              <a:pPr/>
              <a:t>20</a:t>
            </a:fld>
            <a:endParaRPr lang="en-US"/>
          </a:p>
        </p:txBody>
      </p:sp>
    </p:spTree>
    <p:extLst>
      <p:ext uri="{BB962C8B-B14F-4D97-AF65-F5344CB8AC3E}">
        <p14:creationId xmlns:p14="http://schemas.microsoft.com/office/powerpoint/2010/main" val="410947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69364B-F738-4883-B3F8-455680F2AADC}" type="slidenum">
              <a:rPr lang="en-US" smtClean="0"/>
              <a:pPr/>
              <a:t>23</a:t>
            </a:fld>
            <a:endParaRPr lang="en-US"/>
          </a:p>
        </p:txBody>
      </p:sp>
    </p:spTree>
    <p:extLst>
      <p:ext uri="{BB962C8B-B14F-4D97-AF65-F5344CB8AC3E}">
        <p14:creationId xmlns:p14="http://schemas.microsoft.com/office/powerpoint/2010/main" val="1232001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132438-38A8-49D8-9093-43533E3BC76A}"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132438-38A8-49D8-9093-43533E3BC76A}"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132438-38A8-49D8-9093-43533E3BC76A}"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a4e68f5223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a4e68f522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4e68f5223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a4e68f5223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a4e68f5223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a4e68f5223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a4e68f5223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a4e68f5223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a4e68f5223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a4e68f5223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ga4e68f5223_0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69364B-F738-4883-B3F8-455680F2AAD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pPr lvl="0"/>
            <a:r>
              <a:rPr lang="en-US" noProof="0"/>
              <a:t>Click icon to add chart</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a:t>Click icon to add clip art</a:t>
            </a:r>
          </a:p>
        </p:txBody>
      </p:sp>
      <p:sp>
        <p:nvSpPr>
          <p:cNvPr id="5"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3358750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147663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945317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D53CB4-28B9-40C5-94D9-22DB811A1DC0}"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704125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D53CB4-28B9-40C5-94D9-22DB811A1DC0}"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124033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92423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1047767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1368930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D53CB4-28B9-40C5-94D9-22DB811A1DC0}"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1675642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D53CB4-28B9-40C5-94D9-22DB811A1DC0}"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1006393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1210997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E150F-7DDB-4ABF-9ACA-667AC21CCF22}"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30008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792206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D53CB4-28B9-40C5-94D9-22DB811A1DC0}" type="datetimeFigureOut">
              <a:rPr lang="en-US" smtClean="0"/>
              <a:pPr/>
              <a:t>11/5/2020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3022285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D53CB4-28B9-40C5-94D9-22DB811A1DC0}" type="datetimeFigureOut">
              <a:rPr lang="en-US" smtClean="0"/>
              <a:pPr/>
              <a:t>11/5/2020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60602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115463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53CB4-28B9-40C5-94D9-22DB811A1DC0}"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E150F-7DDB-4ABF-9ACA-667AC21CCF22}" type="slidenum">
              <a:rPr lang="en-US" smtClean="0"/>
              <a:pPr/>
              <a:t>‹#›</a:t>
            </a:fld>
            <a:endParaRPr lang="en-US"/>
          </a:p>
        </p:txBody>
      </p:sp>
    </p:spTree>
    <p:extLst>
      <p:ext uri="{BB962C8B-B14F-4D97-AF65-F5344CB8AC3E}">
        <p14:creationId xmlns:p14="http://schemas.microsoft.com/office/powerpoint/2010/main" val="182195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1D53CB4-28B9-40C5-94D9-22DB811A1DC0}" type="datetimeFigureOut">
              <a:rPr lang="en-US" smtClean="0"/>
              <a:pPr/>
              <a:t>11/5/2020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5AE150F-7DDB-4ABF-9ACA-667AC21CCF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fld id="{E1D53CB4-28B9-40C5-94D9-22DB811A1DC0}" type="datetimeFigureOut">
              <a:rPr lang="en-US" smtClean="0"/>
              <a:pPr/>
              <a:t>11/5/2020</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5AE150F-7DDB-4ABF-9ACA-667AC21CCF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D53CB4-28B9-40C5-94D9-22DB811A1DC0}" type="datetimeFigureOut">
              <a:rPr lang="en-US" smtClean="0"/>
              <a:pPr/>
              <a:t>11/5/2020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5AE150F-7DDB-4ABF-9ACA-667AC21CCF22}" type="slidenum">
              <a:rPr lang="en-US" smtClean="0"/>
              <a:pPr/>
              <a:t>‹#›</a:t>
            </a:fld>
            <a:endParaRPr lang="en-US"/>
          </a:p>
        </p:txBody>
      </p:sp>
    </p:spTree>
    <p:extLst>
      <p:ext uri="{BB962C8B-B14F-4D97-AF65-F5344CB8AC3E}">
        <p14:creationId xmlns:p14="http://schemas.microsoft.com/office/powerpoint/2010/main" val="259786507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fUot7XSX8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QXT4OVM4vXI&amp;index=22&amp;list=PL8dPuuaLjXtPHzzYuWy6fYEaX9mQQ8oG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youtu.be/oZdQJi-UwYs" TargetMode="External"/><Relationship Id="rId4" Type="http://schemas.openxmlformats.org/officeDocument/2006/relationships/hyperlink" Target="https://youtu.be/CEC64Bqeaj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705600"/>
          </a:xfrm>
        </p:spPr>
        <p:txBody>
          <a:bodyPr>
            <a:noAutofit/>
          </a:bodyPr>
          <a:lstStyle/>
          <a:p>
            <a:r>
              <a:rPr lang="en-US" sz="8000" b="1" dirty="0">
                <a:latin typeface="Andalus" pitchFamily="2" charset="-78"/>
                <a:cs typeface="Andalus" pitchFamily="2" charset="-78"/>
              </a:rPr>
              <a:t>Elements combine to form compounds</a:t>
            </a:r>
            <a:br>
              <a:rPr lang="en-US" sz="8000" b="1" dirty="0">
                <a:latin typeface="Andalus" pitchFamily="2" charset="-78"/>
                <a:cs typeface="Andalus" pitchFamily="2" charset="-78"/>
              </a:rPr>
            </a:br>
            <a:br>
              <a:rPr lang="en-US" sz="8000" b="1" dirty="0">
                <a:latin typeface="Andalus" pitchFamily="2" charset="-78"/>
                <a:cs typeface="Andalus" pitchFamily="2" charset="-78"/>
              </a:rPr>
            </a:br>
            <a:r>
              <a:rPr lang="en-US" sz="4000" b="1" i="1" dirty="0">
                <a:solidFill>
                  <a:srgbClr val="002060"/>
                </a:solidFill>
                <a:latin typeface="Andalus" pitchFamily="2" charset="-78"/>
                <a:cs typeface="Andalus" pitchFamily="2" charset="-78"/>
                <a:hlinkClick r:id="rId3">
                  <a:extLst>
                    <a:ext uri="{A12FA001-AC4F-418D-AE19-62706E023703}">
                      <ahyp:hlinkClr xmlns:ahyp="http://schemas.microsoft.com/office/drawing/2018/hyperlinkcolor" val="tx"/>
                    </a:ext>
                  </a:extLst>
                </a:hlinkClick>
              </a:rPr>
              <a:t>Chemistry of a Snowflake (5:59)</a:t>
            </a:r>
            <a:br>
              <a:rPr lang="en-US" sz="4000" b="1" i="1" dirty="0">
                <a:solidFill>
                  <a:srgbClr val="002060"/>
                </a:solidFill>
                <a:latin typeface="Andalus" pitchFamily="2" charset="-78"/>
                <a:cs typeface="Andalus" pitchFamily="2" charset="-78"/>
              </a:rPr>
            </a:br>
            <a:r>
              <a:rPr lang="en-US" sz="4000" b="1" i="1" dirty="0">
                <a:solidFill>
                  <a:schemeClr val="accent3">
                    <a:lumMod val="25000"/>
                  </a:schemeClr>
                </a:solidFill>
                <a:latin typeface="Andalus" panose="02020603050405020304" pitchFamily="18" charset="-78"/>
                <a:cs typeface="Andalus" panose="02020603050405020304" pitchFamily="18" charset="-78"/>
                <a:hlinkClick r:id="rId4">
                  <a:extLst>
                    <a:ext uri="{A12FA001-AC4F-418D-AE19-62706E023703}">
                      <ahyp:hlinkClr xmlns:ahyp="http://schemas.microsoft.com/office/drawing/2018/hyperlinkcolor" val="tx"/>
                    </a:ext>
                  </a:extLst>
                </a:hlinkClick>
              </a:rPr>
              <a:t>Types of Bonds (9:45)</a:t>
            </a:r>
            <a:endParaRPr lang="en-US" sz="8000" b="1" i="1" dirty="0">
              <a:solidFill>
                <a:srgbClr val="002060"/>
              </a:solidFill>
              <a:latin typeface="Andalus" pitchFamily="2" charset="-78"/>
              <a:cs typeface="Andalus"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755" t="-8451" r="10372" b="8451"/>
          <a:stretch/>
        </p:blipFill>
        <p:spPr>
          <a:xfrm>
            <a:off x="304800" y="-304800"/>
            <a:ext cx="8534400" cy="6885708"/>
          </a:xfrm>
          <a:prstGeom prst="rect">
            <a:avLst/>
          </a:prstGeom>
        </p:spPr>
      </p:pic>
      <p:sp>
        <p:nvSpPr>
          <p:cNvPr id="2" name="TextBox 1"/>
          <p:cNvSpPr txBox="1"/>
          <p:nvPr/>
        </p:nvSpPr>
        <p:spPr>
          <a:xfrm>
            <a:off x="2057400" y="5334000"/>
            <a:ext cx="228600" cy="369332"/>
          </a:xfrm>
          <a:prstGeom prst="rect">
            <a:avLst/>
          </a:prstGeom>
          <a:solidFill>
            <a:schemeClr val="bg1">
              <a:lumMod val="20000"/>
              <a:lumOff val="80000"/>
            </a:schemeClr>
          </a:solidFill>
        </p:spPr>
        <p:txBody>
          <a:bodyPr wrap="square" rtlCol="0">
            <a:spAutoFit/>
          </a:bodyPr>
          <a:lstStyle/>
          <a:p>
            <a:endParaRPr lang="en-US" dirty="0"/>
          </a:p>
        </p:txBody>
      </p:sp>
      <p:sp>
        <p:nvSpPr>
          <p:cNvPr id="4" name="TextBox 3"/>
          <p:cNvSpPr txBox="1"/>
          <p:nvPr/>
        </p:nvSpPr>
        <p:spPr>
          <a:xfrm>
            <a:off x="2743200" y="5713787"/>
            <a:ext cx="228600" cy="369332"/>
          </a:xfrm>
          <a:prstGeom prst="rect">
            <a:avLst/>
          </a:prstGeom>
          <a:solidFill>
            <a:schemeClr val="bg1">
              <a:lumMod val="20000"/>
              <a:lumOff val="80000"/>
            </a:schemeClr>
          </a:solidFill>
        </p:spPr>
        <p:txBody>
          <a:bodyPr wrap="square" rtlCol="0">
            <a:spAutoFit/>
          </a:bodyPr>
          <a:lstStyle/>
          <a:p>
            <a:endParaRPr lang="en-US" dirty="0"/>
          </a:p>
        </p:txBody>
      </p:sp>
      <p:sp>
        <p:nvSpPr>
          <p:cNvPr id="6" name="TextBox 5"/>
          <p:cNvSpPr txBox="1"/>
          <p:nvPr/>
        </p:nvSpPr>
        <p:spPr>
          <a:xfrm>
            <a:off x="1022555" y="5713787"/>
            <a:ext cx="228600" cy="369332"/>
          </a:xfrm>
          <a:prstGeom prst="rect">
            <a:avLst/>
          </a:prstGeom>
          <a:solidFill>
            <a:schemeClr val="bg1">
              <a:lumMod val="20000"/>
              <a:lumOff val="80000"/>
            </a:schemeClr>
          </a:solidFill>
        </p:spPr>
        <p:txBody>
          <a:bodyPr wrap="square" rtlCol="0">
            <a:spAutoFit/>
          </a:bodyPr>
          <a:lstStyle/>
          <a:p>
            <a:endParaRPr lang="en-US" dirty="0"/>
          </a:p>
        </p:txBody>
      </p:sp>
      <p:sp>
        <p:nvSpPr>
          <p:cNvPr id="7" name="TextBox 6"/>
          <p:cNvSpPr txBox="1"/>
          <p:nvPr/>
        </p:nvSpPr>
        <p:spPr>
          <a:xfrm>
            <a:off x="320778" y="5364119"/>
            <a:ext cx="228600" cy="369332"/>
          </a:xfrm>
          <a:prstGeom prst="rect">
            <a:avLst/>
          </a:prstGeom>
          <a:solidFill>
            <a:schemeClr val="bg1">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136792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3BF6-542A-40C4-A9D6-4F6F1B4EAE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05E66D-643D-45D3-A2AE-B02531511B2D}"/>
              </a:ext>
            </a:extLst>
          </p:cNvPr>
          <p:cNvSpPr>
            <a:spLocks noGrp="1"/>
          </p:cNvSpPr>
          <p:nvPr>
            <p:ph idx="1"/>
          </p:nvPr>
        </p:nvSpPr>
        <p:spPr/>
        <p:txBody>
          <a:bodyPr/>
          <a:lstStyle/>
          <a:p>
            <a:endParaRPr lang="en-US"/>
          </a:p>
        </p:txBody>
      </p:sp>
      <p:pic>
        <p:nvPicPr>
          <p:cNvPr id="1028" name="Picture 4" descr="https://lh4.googleusercontent.com/LQWnkeYrt4gMq40wY7MbkxK6XqQUkopQhjq0k7Rv49ftjL--Br8WQ2thQmItvB_Nwq9jx9mN0cJnFlZszvzG1OU-X91DKbzxlnsH99cKHm6y8ivrpSnBIJqzHYJFtTsq8fKARKLUnIE">
            <a:extLst>
              <a:ext uri="{FF2B5EF4-FFF2-40B4-BE49-F238E27FC236}">
                <a16:creationId xmlns:a16="http://schemas.microsoft.com/office/drawing/2014/main" id="{972C8A14-A7A1-43A0-8CF9-1F7074B953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13333" r="3333" b="7778"/>
          <a:stretch/>
        </p:blipFill>
        <p:spPr bwMode="auto">
          <a:xfrm>
            <a:off x="-15240" y="0"/>
            <a:ext cx="91354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91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154" t="2255" r="7691" b="35448"/>
          <a:stretch/>
        </p:blipFill>
        <p:spPr>
          <a:xfrm>
            <a:off x="7374" y="0"/>
            <a:ext cx="6019800" cy="6853084"/>
          </a:xfrm>
        </p:spPr>
      </p:pic>
      <p:sp>
        <p:nvSpPr>
          <p:cNvPr id="5" name="TextBox 4"/>
          <p:cNvSpPr txBox="1"/>
          <p:nvPr/>
        </p:nvSpPr>
        <p:spPr>
          <a:xfrm>
            <a:off x="6629400" y="39396"/>
            <a:ext cx="1524000" cy="769441"/>
          </a:xfrm>
          <a:prstGeom prst="rect">
            <a:avLst/>
          </a:prstGeom>
          <a:solidFill>
            <a:schemeClr val="tx1"/>
          </a:solidFill>
        </p:spPr>
        <p:txBody>
          <a:bodyPr wrap="square" rtlCol="0">
            <a:spAutoFit/>
          </a:bodyPr>
          <a:lstStyle/>
          <a:p>
            <a:pPr algn="ctr"/>
            <a:r>
              <a:rPr lang="en-US" sz="4400" b="1" dirty="0">
                <a:ln w="22225">
                  <a:solidFill>
                    <a:schemeClr val="accent2"/>
                  </a:solidFill>
                  <a:prstDash val="solid"/>
                </a:ln>
                <a:solidFill>
                  <a:schemeClr val="accent2">
                    <a:lumMod val="40000"/>
                    <a:lumOff val="60000"/>
                  </a:schemeClr>
                </a:solidFill>
              </a:rPr>
              <a:t>Ionic</a:t>
            </a:r>
            <a:endParaRPr lang="en-US" b="1" dirty="0">
              <a:ln w="22225">
                <a:solidFill>
                  <a:schemeClr val="accent2"/>
                </a:solidFill>
                <a:prstDash val="solid"/>
              </a:ln>
              <a:solidFill>
                <a:schemeClr val="accent2">
                  <a:lumMod val="40000"/>
                  <a:lumOff val="60000"/>
                </a:schemeClr>
              </a:solidFill>
            </a:endParaRPr>
          </a:p>
        </p:txBody>
      </p:sp>
      <p:sp>
        <p:nvSpPr>
          <p:cNvPr id="6" name="TextBox 5"/>
          <p:cNvSpPr txBox="1"/>
          <p:nvPr/>
        </p:nvSpPr>
        <p:spPr>
          <a:xfrm>
            <a:off x="6096000" y="3041821"/>
            <a:ext cx="2590800" cy="769441"/>
          </a:xfrm>
          <a:prstGeom prst="rect">
            <a:avLst/>
          </a:prstGeom>
          <a:solidFill>
            <a:schemeClr val="tx1"/>
          </a:solidFill>
        </p:spPr>
        <p:txBody>
          <a:bodyPr wrap="square" rtlCol="0">
            <a:spAutoFit/>
          </a:bodyPr>
          <a:lstStyle/>
          <a:p>
            <a:pPr algn="ctr"/>
            <a:r>
              <a:rPr lang="en-US" sz="4400" b="1" dirty="0">
                <a:ln w="22225">
                  <a:solidFill>
                    <a:schemeClr val="accent2"/>
                  </a:solidFill>
                  <a:prstDash val="solid"/>
                </a:ln>
                <a:solidFill>
                  <a:srgbClr val="FFC000"/>
                </a:solidFill>
              </a:rPr>
              <a:t>Covalent</a:t>
            </a:r>
            <a:endParaRPr lang="en-US" b="1" dirty="0">
              <a:ln w="22225">
                <a:solidFill>
                  <a:schemeClr val="accent2"/>
                </a:solidFill>
                <a:prstDash val="solid"/>
              </a:ln>
              <a:solidFill>
                <a:srgbClr val="FFC000"/>
              </a:solidFill>
            </a:endParaRPr>
          </a:p>
        </p:txBody>
      </p:sp>
      <p:sp>
        <p:nvSpPr>
          <p:cNvPr id="7" name="TextBox 6"/>
          <p:cNvSpPr txBox="1"/>
          <p:nvPr/>
        </p:nvSpPr>
        <p:spPr>
          <a:xfrm>
            <a:off x="5638800" y="784256"/>
            <a:ext cx="3505200" cy="2308324"/>
          </a:xfrm>
          <a:prstGeom prst="rect">
            <a:avLst/>
          </a:prstGeom>
          <a:solidFill>
            <a:schemeClr val="tx1"/>
          </a:solidFill>
        </p:spPr>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rPr>
              <a:t>The metal atom gives electrons to the non-metal atom</a:t>
            </a:r>
          </a:p>
        </p:txBody>
      </p:sp>
      <p:sp>
        <p:nvSpPr>
          <p:cNvPr id="9" name="TextBox 8"/>
          <p:cNvSpPr txBox="1"/>
          <p:nvPr/>
        </p:nvSpPr>
        <p:spPr>
          <a:xfrm>
            <a:off x="5562600" y="3876836"/>
            <a:ext cx="3505200" cy="2308324"/>
          </a:xfrm>
          <a:prstGeom prst="rect">
            <a:avLst/>
          </a:prstGeom>
          <a:solidFill>
            <a:schemeClr val="tx1"/>
          </a:solidFill>
        </p:spPr>
        <p:txBody>
          <a:bodyPr wrap="square" rtlCol="0">
            <a:spAutoFit/>
          </a:bodyPr>
          <a:lstStyle/>
          <a:p>
            <a:pPr algn="ctr"/>
            <a:r>
              <a:rPr lang="en-US" sz="3600" b="1" dirty="0">
                <a:ln w="22225">
                  <a:solidFill>
                    <a:schemeClr val="accent2"/>
                  </a:solidFill>
                  <a:prstDash val="solid"/>
                </a:ln>
                <a:solidFill>
                  <a:srgbClr val="FFC000"/>
                </a:solidFill>
              </a:rPr>
              <a:t>The non-metal atoms share electrons with each other</a:t>
            </a:r>
          </a:p>
        </p:txBody>
      </p:sp>
    </p:spTree>
    <p:extLst>
      <p:ext uri="{BB962C8B-B14F-4D97-AF65-F5344CB8AC3E}">
        <p14:creationId xmlns:p14="http://schemas.microsoft.com/office/powerpoint/2010/main" val="189888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lstStyle/>
          <a:p>
            <a:pPr algn="ctr">
              <a:buFont typeface="Wingdings 2" pitchFamily="18" charset="2"/>
              <a:buNone/>
            </a:pPr>
            <a:r>
              <a:rPr lang="en-US" sz="7200" dirty="0">
                <a:latin typeface="Jokerman" pitchFamily="82" charset="0"/>
              </a:rPr>
              <a:t>Circle your level of understanding of these concepts: </a:t>
            </a:r>
            <a:r>
              <a:rPr lang="en-US" sz="5400" dirty="0"/>
              <a:t>	</a:t>
            </a:r>
          </a:p>
          <a:p>
            <a:pPr algn="ctr">
              <a:buFont typeface="Wingdings 2" pitchFamily="18" charset="2"/>
              <a:buNone/>
            </a:pPr>
            <a:r>
              <a:rPr lang="en-US" sz="5400" b="1" dirty="0">
                <a:latin typeface="Jokerman" pitchFamily="82" charset="0"/>
              </a:rPr>
              <a:t>	</a:t>
            </a:r>
            <a:r>
              <a:rPr lang="en-US" sz="13800" b="1" dirty="0">
                <a:latin typeface="Jokerman" pitchFamily="82" charset="0"/>
              </a:rPr>
              <a:t>1	2	3	4</a:t>
            </a:r>
            <a:endParaRPr lang="en-US" sz="5400" dirty="0">
              <a:latin typeface="Jokerman" pitchFamily="82" charset="0"/>
            </a:endParaRP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752600"/>
          </a:xfrm>
        </p:spPr>
        <p:txBody>
          <a:bodyPr/>
          <a:lstStyle/>
          <a:p>
            <a:r>
              <a:rPr lang="en-US" b="1" dirty="0"/>
              <a:t>Compounds have different properties from elements</a:t>
            </a:r>
          </a:p>
        </p:txBody>
      </p:sp>
      <p:sp>
        <p:nvSpPr>
          <p:cNvPr id="3" name="Content Placeholder 2"/>
          <p:cNvSpPr>
            <a:spLocks noGrp="1"/>
          </p:cNvSpPr>
          <p:nvPr>
            <p:ph idx="1"/>
          </p:nvPr>
        </p:nvSpPr>
        <p:spPr>
          <a:xfrm>
            <a:off x="0" y="1219200"/>
            <a:ext cx="9144000" cy="5638800"/>
          </a:xfrm>
        </p:spPr>
        <p:txBody>
          <a:bodyPr/>
          <a:lstStyle/>
          <a:p>
            <a:r>
              <a:rPr lang="en-US" sz="4400" dirty="0"/>
              <a:t>Elements have </a:t>
            </a:r>
            <a:r>
              <a:rPr lang="en-US" sz="4400" b="1" u="sng" dirty="0">
                <a:solidFill>
                  <a:schemeClr val="accent6">
                    <a:lumMod val="50000"/>
                  </a:schemeClr>
                </a:solidFill>
              </a:rPr>
              <a:t>individual</a:t>
            </a:r>
            <a:r>
              <a:rPr lang="en-US" sz="4400" dirty="0"/>
              <a:t> properties that help us identify them.</a:t>
            </a:r>
          </a:p>
          <a:p>
            <a:r>
              <a:rPr lang="en-US" sz="4400" dirty="0"/>
              <a:t>Although, when these elements combine to form </a:t>
            </a:r>
            <a:r>
              <a:rPr lang="en-US" sz="4400" b="1" u="sng" dirty="0">
                <a:solidFill>
                  <a:schemeClr val="accent6">
                    <a:lumMod val="50000"/>
                  </a:schemeClr>
                </a:solidFill>
              </a:rPr>
              <a:t>compounds</a:t>
            </a:r>
            <a:r>
              <a:rPr lang="en-US" sz="4400" dirty="0">
                <a:solidFill>
                  <a:schemeClr val="accent6">
                    <a:lumMod val="50000"/>
                  </a:schemeClr>
                </a:solidFill>
              </a:rPr>
              <a:t>,</a:t>
            </a:r>
            <a:r>
              <a:rPr lang="en-US" sz="4400" dirty="0"/>
              <a:t> a whole </a:t>
            </a:r>
            <a:r>
              <a:rPr lang="en-US" sz="4400" b="1" u="sng" dirty="0">
                <a:solidFill>
                  <a:schemeClr val="accent6">
                    <a:lumMod val="50000"/>
                  </a:schemeClr>
                </a:solidFill>
              </a:rPr>
              <a:t>new</a:t>
            </a:r>
            <a:r>
              <a:rPr lang="en-US" sz="4400" dirty="0"/>
              <a:t> set of properties are made.</a:t>
            </a:r>
          </a:p>
          <a:p>
            <a:r>
              <a:rPr lang="en-US" sz="4400" dirty="0"/>
              <a:t>Example: carbon (C) and oxygen (O) alone are </a:t>
            </a:r>
            <a:r>
              <a:rPr lang="en-US" sz="4400" b="1" u="sng" dirty="0">
                <a:solidFill>
                  <a:schemeClr val="accent6">
                    <a:lumMod val="50000"/>
                  </a:schemeClr>
                </a:solidFill>
              </a:rPr>
              <a:t>harmless</a:t>
            </a:r>
            <a:r>
              <a:rPr lang="en-US" sz="4400" dirty="0"/>
              <a:t>, but carbon monoxide (CO) is </a:t>
            </a:r>
            <a:r>
              <a:rPr lang="en-US" sz="4400" b="1" u="sng" dirty="0">
                <a:solidFill>
                  <a:schemeClr val="accent6">
                    <a:lumMod val="50000"/>
                  </a:schemeClr>
                </a:solidFill>
              </a:rPr>
              <a:t>deadly</a:t>
            </a:r>
            <a:r>
              <a:rPr lang="en-US" sz="44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686800" cy="1524000"/>
          </a:xfrm>
        </p:spPr>
        <p:txBody>
          <a:bodyPr/>
          <a:lstStyle/>
          <a:p>
            <a:pPr eaLnBrk="1" hangingPunct="1">
              <a:defRPr/>
            </a:pPr>
            <a:r>
              <a:rPr lang="en-US" sz="4800" b="1" dirty="0">
                <a:latin typeface="Maiandra GD" pitchFamily="34" charset="0"/>
              </a:rPr>
              <a:t>Forming Compounds: </a:t>
            </a:r>
            <a:br>
              <a:rPr lang="en-US" sz="4800" b="1" dirty="0">
                <a:latin typeface="Maiandra GD" pitchFamily="34" charset="0"/>
              </a:rPr>
            </a:br>
            <a:r>
              <a:rPr lang="en-US" sz="4800" b="1" dirty="0">
                <a:latin typeface="Maiandra GD" pitchFamily="34" charset="0"/>
              </a:rPr>
              <a:t>Chemical Reactions</a:t>
            </a:r>
          </a:p>
        </p:txBody>
      </p:sp>
      <p:sp>
        <p:nvSpPr>
          <p:cNvPr id="5123" name="Rectangle 3"/>
          <p:cNvSpPr>
            <a:spLocks noGrp="1" noChangeArrowheads="1"/>
          </p:cNvSpPr>
          <p:nvPr>
            <p:ph idx="1"/>
          </p:nvPr>
        </p:nvSpPr>
        <p:spPr>
          <a:xfrm>
            <a:off x="0" y="1524000"/>
            <a:ext cx="9144000" cy="5334000"/>
          </a:xfrm>
        </p:spPr>
        <p:txBody>
          <a:bodyPr/>
          <a:lstStyle/>
          <a:p>
            <a:pPr eaLnBrk="1" hangingPunct="1"/>
            <a:r>
              <a:rPr lang="en-US" sz="4400" dirty="0">
                <a:latin typeface="Maiandra GD" pitchFamily="34" charset="0"/>
              </a:rPr>
              <a:t>The </a:t>
            </a:r>
            <a:r>
              <a:rPr lang="en-US" sz="4400" b="1" u="sng" dirty="0">
                <a:latin typeface="Maiandra GD" pitchFamily="34" charset="0"/>
              </a:rPr>
              <a:t>reacting</a:t>
            </a:r>
            <a:r>
              <a:rPr lang="en-US" sz="4400" dirty="0">
                <a:latin typeface="Maiandra GD" pitchFamily="34" charset="0"/>
              </a:rPr>
              <a:t> atoms are rearranged and bonds are made</a:t>
            </a:r>
          </a:p>
          <a:p>
            <a:pPr eaLnBrk="1" hangingPunct="1"/>
            <a:r>
              <a:rPr lang="en-US" sz="4400" b="1" u="sng" dirty="0">
                <a:latin typeface="Maiandra GD" pitchFamily="34" charset="0"/>
              </a:rPr>
              <a:t>Producing</a:t>
            </a:r>
            <a:r>
              <a:rPr lang="en-US" sz="4400" dirty="0">
                <a:latin typeface="Maiandra GD" pitchFamily="34" charset="0"/>
              </a:rPr>
              <a:t> new substances with new properties</a:t>
            </a:r>
          </a:p>
          <a:p>
            <a:pPr eaLnBrk="1" hangingPunct="1"/>
            <a:r>
              <a:rPr lang="en-US" sz="4400" dirty="0">
                <a:latin typeface="Maiandra GD" pitchFamily="34" charset="0"/>
              </a:rPr>
              <a:t>Examples: </a:t>
            </a:r>
          </a:p>
          <a:p>
            <a:pPr marL="0" indent="0" eaLnBrk="1" hangingPunct="1">
              <a:buNone/>
            </a:pPr>
            <a:r>
              <a:rPr lang="en-US" sz="4400" dirty="0">
                <a:latin typeface="Maiandra GD" pitchFamily="34" charset="0"/>
              </a:rPr>
              <a:t>Na + Cl </a:t>
            </a:r>
            <a:r>
              <a:rPr lang="en-US" sz="4400" dirty="0">
                <a:latin typeface="Maiandra GD" pitchFamily="34" charset="0"/>
                <a:sym typeface="Wingdings" panose="05000000000000000000" pitchFamily="2" charset="2"/>
              </a:rPr>
              <a:t> NaCl (</a:t>
            </a:r>
            <a:r>
              <a:rPr lang="en-US" sz="4400" b="1" u="sng" dirty="0">
                <a:latin typeface="Maiandra GD" pitchFamily="34" charset="0"/>
                <a:sym typeface="Wingdings" panose="05000000000000000000" pitchFamily="2" charset="2"/>
              </a:rPr>
              <a:t>salt</a:t>
            </a:r>
            <a:r>
              <a:rPr lang="en-US" sz="4400" dirty="0">
                <a:latin typeface="Maiandra GD" pitchFamily="34" charset="0"/>
                <a:sym typeface="Wingdings" panose="05000000000000000000" pitchFamily="2" charset="2"/>
              </a:rPr>
              <a:t>)</a:t>
            </a:r>
          </a:p>
          <a:p>
            <a:pPr marL="0" indent="0">
              <a:buNone/>
            </a:pPr>
            <a:r>
              <a:rPr lang="en-US" sz="4400" dirty="0">
                <a:latin typeface="Maiandra GD" panose="020E0502030308020204" pitchFamily="34" charset="0"/>
              </a:rPr>
              <a:t>N</a:t>
            </a:r>
            <a:r>
              <a:rPr lang="en-US" sz="4400" baseline="-25000" dirty="0">
                <a:latin typeface="Maiandra GD" panose="020E0502030308020204" pitchFamily="34" charset="0"/>
              </a:rPr>
              <a:t>2</a:t>
            </a:r>
            <a:r>
              <a:rPr lang="en-US" sz="4400" dirty="0">
                <a:latin typeface="Maiandra GD" panose="020E0502030308020204" pitchFamily="34" charset="0"/>
              </a:rPr>
              <a:t>	+ 3H</a:t>
            </a:r>
            <a:r>
              <a:rPr lang="en-US" sz="4400" baseline="-25000" dirty="0">
                <a:latin typeface="Maiandra GD" panose="020E0502030308020204" pitchFamily="34" charset="0"/>
              </a:rPr>
              <a:t>2</a:t>
            </a:r>
            <a:r>
              <a:rPr lang="en-US" sz="4400" dirty="0">
                <a:latin typeface="Maiandra GD" panose="020E0502030308020204" pitchFamily="34" charset="0"/>
              </a:rPr>
              <a:t> </a:t>
            </a:r>
            <a:r>
              <a:rPr lang="en-US" sz="4400" dirty="0">
                <a:latin typeface="Maiandra GD" panose="020E0502030308020204" pitchFamily="34" charset="0"/>
                <a:sym typeface="Wingdings" panose="05000000000000000000" pitchFamily="2" charset="2"/>
              </a:rPr>
              <a:t></a:t>
            </a:r>
            <a:r>
              <a:rPr lang="en-US" sz="4400" dirty="0">
                <a:latin typeface="Maiandra GD" panose="020E0502030308020204" pitchFamily="34" charset="0"/>
              </a:rPr>
              <a:t> 2NH</a:t>
            </a:r>
            <a:r>
              <a:rPr lang="en-US" sz="4400" baseline="-25000" dirty="0">
                <a:latin typeface="Maiandra GD" panose="020E0502030308020204" pitchFamily="34" charset="0"/>
              </a:rPr>
              <a:t>3 </a:t>
            </a:r>
            <a:r>
              <a:rPr lang="en-US" sz="4400" dirty="0">
                <a:latin typeface="Maiandra GD" panose="020E0502030308020204" pitchFamily="34" charset="0"/>
              </a:rPr>
              <a:t>(</a:t>
            </a:r>
            <a:r>
              <a:rPr lang="en-US" sz="4400" b="1" u="sng" dirty="0">
                <a:latin typeface="Maiandra GD" panose="020E0502030308020204" pitchFamily="34" charset="0"/>
              </a:rPr>
              <a:t>ammonia</a:t>
            </a:r>
            <a:r>
              <a:rPr lang="en-US" sz="4400" dirty="0">
                <a:latin typeface="Maiandra GD" panose="020E0502030308020204" pitchFamily="34" charset="0"/>
              </a:rPr>
              <a:t>)</a:t>
            </a:r>
            <a:endParaRPr lang="en-US" sz="4400" dirty="0">
              <a:latin typeface="Maiandra GD" pitchFamily="34" charset="0"/>
              <a:sym typeface="Wingdings" panose="05000000000000000000" pitchFamily="2" charset="2"/>
            </a:endParaRPr>
          </a:p>
          <a:p>
            <a:pPr eaLnBrk="1" hangingPunct="1"/>
            <a:endParaRPr lang="en-US" sz="4800" dirty="0">
              <a:latin typeface="Maiandra GD" pitchFamily="34" charset="0"/>
            </a:endParaRPr>
          </a:p>
        </p:txBody>
      </p:sp>
    </p:spTree>
    <p:extLst>
      <p:ext uri="{BB962C8B-B14F-4D97-AF65-F5344CB8AC3E}">
        <p14:creationId xmlns:p14="http://schemas.microsoft.com/office/powerpoint/2010/main" val="298720436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box(out)">
                                      <p:cBhvr>
                                        <p:cTn id="7" dur="500"/>
                                        <p:tgtEl>
                                          <p:spTgt spid="5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ox(out)">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box(out)">
                                      <p:cBhvr>
                                        <p:cTn id="17" dur="5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box(out)">
                                      <p:cBhvr>
                                        <p:cTn id="22" dur="5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box(out)">
                                      <p:cBhvr>
                                        <p:cTn id="27" dur="5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box(out)">
                                      <p:cBhvr>
                                        <p:cTn id="3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P spid="51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3D44-426F-4B48-9033-7B910E51E9B4}"/>
              </a:ext>
            </a:extLst>
          </p:cNvPr>
          <p:cNvSpPr>
            <a:spLocks noGrp="1"/>
          </p:cNvSpPr>
          <p:nvPr>
            <p:ph type="title"/>
          </p:nvPr>
        </p:nvSpPr>
        <p:spPr>
          <a:xfrm>
            <a:off x="381000" y="76200"/>
            <a:ext cx="8305800" cy="2133600"/>
          </a:xfrm>
        </p:spPr>
        <p:txBody>
          <a:bodyPr/>
          <a:lstStyle/>
          <a:p>
            <a:r>
              <a:rPr lang="en-US" dirty="0"/>
              <a:t>Diagram each molecule: </a:t>
            </a:r>
            <a:br>
              <a:rPr lang="en-US" dirty="0"/>
            </a:br>
            <a:r>
              <a:rPr lang="en-US" dirty="0"/>
              <a:t>Carbon atom </a:t>
            </a:r>
            <a:br>
              <a:rPr lang="en-US" dirty="0"/>
            </a:br>
            <a:r>
              <a:rPr lang="en-US" dirty="0"/>
              <a:t>Oxygen atom</a:t>
            </a:r>
          </a:p>
        </p:txBody>
      </p:sp>
      <p:graphicFrame>
        <p:nvGraphicFramePr>
          <p:cNvPr id="4" name="Content Placeholder 3">
            <a:extLst>
              <a:ext uri="{FF2B5EF4-FFF2-40B4-BE49-F238E27FC236}">
                <a16:creationId xmlns:a16="http://schemas.microsoft.com/office/drawing/2014/main" id="{0BEF0199-FFA4-4ED8-93BC-49086D56148D}"/>
              </a:ext>
            </a:extLst>
          </p:cNvPr>
          <p:cNvGraphicFramePr>
            <a:graphicFrameLocks noGrp="1"/>
          </p:cNvGraphicFramePr>
          <p:nvPr>
            <p:ph idx="1"/>
            <p:extLst>
              <p:ext uri="{D42A27DB-BD31-4B8C-83A1-F6EECF244321}">
                <p14:modId xmlns:p14="http://schemas.microsoft.com/office/powerpoint/2010/main" val="2032144307"/>
              </p:ext>
            </p:extLst>
          </p:nvPr>
        </p:nvGraphicFramePr>
        <p:xfrm>
          <a:off x="609600" y="2514600"/>
          <a:ext cx="8001000" cy="3657600"/>
        </p:xfrm>
        <a:graphic>
          <a:graphicData uri="http://schemas.openxmlformats.org/drawingml/2006/table">
            <a:tbl>
              <a:tblPr firstRow="1" firstCol="1" bandRow="1">
                <a:tableStyleId>{72833802-FEF1-4C79-8D5D-14CF1EAF98D9}</a:tableStyleId>
              </a:tblPr>
              <a:tblGrid>
                <a:gridCol w="3892378">
                  <a:extLst>
                    <a:ext uri="{9D8B030D-6E8A-4147-A177-3AD203B41FA5}">
                      <a16:colId xmlns:a16="http://schemas.microsoft.com/office/drawing/2014/main" val="2006871022"/>
                    </a:ext>
                  </a:extLst>
                </a:gridCol>
                <a:gridCol w="4108622">
                  <a:extLst>
                    <a:ext uri="{9D8B030D-6E8A-4147-A177-3AD203B41FA5}">
                      <a16:colId xmlns:a16="http://schemas.microsoft.com/office/drawing/2014/main" val="3903234526"/>
                    </a:ext>
                  </a:extLst>
                </a:gridCol>
              </a:tblGrid>
              <a:tr h="914400">
                <a:tc>
                  <a:txBody>
                    <a:bodyPr/>
                    <a:lstStyle/>
                    <a:p>
                      <a:pPr marL="0" marR="0" algn="ctr">
                        <a:lnSpc>
                          <a:spcPct val="200000"/>
                        </a:lnSpc>
                        <a:spcBef>
                          <a:spcPts val="0"/>
                        </a:spcBef>
                        <a:spcAft>
                          <a:spcPts val="0"/>
                        </a:spcAft>
                      </a:pPr>
                      <a:r>
                        <a:rPr lang="en-US" sz="2800" dirty="0">
                          <a:effectLst/>
                        </a:rPr>
                        <a:t>Carbon monoxide (CO)</a:t>
                      </a:r>
                      <a:endParaRPr lang="en-US" sz="2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200000"/>
                        </a:lnSpc>
                        <a:spcBef>
                          <a:spcPts val="0"/>
                        </a:spcBef>
                        <a:spcAft>
                          <a:spcPts val="0"/>
                        </a:spcAft>
                      </a:pPr>
                      <a:r>
                        <a:rPr lang="en-US" sz="2800" dirty="0">
                          <a:effectLst/>
                        </a:rPr>
                        <a:t>Carbon dioxide (CO</a:t>
                      </a:r>
                      <a:r>
                        <a:rPr lang="en-US" sz="2800" baseline="-25000" dirty="0">
                          <a:effectLst/>
                        </a:rPr>
                        <a:t>2</a:t>
                      </a:r>
                      <a:r>
                        <a:rPr lang="en-US" sz="2800" dirty="0">
                          <a:effectLst/>
                        </a:rPr>
                        <a:t>)</a:t>
                      </a:r>
                      <a:endParaRPr lang="en-US" sz="2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95243213"/>
                  </a:ext>
                </a:extLst>
              </a:tr>
              <a:tr h="2743200">
                <a:tc>
                  <a:txBody>
                    <a:bodyPr/>
                    <a:lstStyle/>
                    <a:p>
                      <a:pPr marL="0" marR="0" algn="ctr">
                        <a:lnSpc>
                          <a:spcPct val="20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solidFill>
                      <a:schemeClr val="bg1">
                        <a:lumMod val="20000"/>
                        <a:lumOff val="80000"/>
                      </a:schemeClr>
                    </a:solidFill>
                  </a:tcPr>
                </a:tc>
                <a:tc>
                  <a:txBody>
                    <a:bodyPr/>
                    <a:lstStyle/>
                    <a:p>
                      <a:pPr marL="0" marR="0" algn="ctr">
                        <a:lnSpc>
                          <a:spcPct val="20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solidFill>
                      <a:schemeClr val="bg1">
                        <a:lumMod val="20000"/>
                        <a:lumOff val="80000"/>
                      </a:schemeClr>
                    </a:solidFill>
                  </a:tcPr>
                </a:tc>
                <a:extLst>
                  <a:ext uri="{0D108BD9-81ED-4DB2-BD59-A6C34878D82A}">
                    <a16:rowId xmlns:a16="http://schemas.microsoft.com/office/drawing/2014/main" val="4030959890"/>
                  </a:ext>
                </a:extLst>
              </a:tr>
            </a:tbl>
          </a:graphicData>
        </a:graphic>
      </p:graphicFrame>
      <p:sp>
        <p:nvSpPr>
          <p:cNvPr id="5" name="Oval 4">
            <a:extLst>
              <a:ext uri="{FF2B5EF4-FFF2-40B4-BE49-F238E27FC236}">
                <a16:creationId xmlns:a16="http://schemas.microsoft.com/office/drawing/2014/main" id="{ED122D7B-C468-4A72-B66D-85BB55DEDD7E}"/>
              </a:ext>
            </a:extLst>
          </p:cNvPr>
          <p:cNvSpPr/>
          <p:nvPr/>
        </p:nvSpPr>
        <p:spPr bwMode="auto">
          <a:xfrm>
            <a:off x="6400800" y="914400"/>
            <a:ext cx="609600" cy="609600"/>
          </a:xfrm>
          <a:prstGeom prst="ellipse">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66"/>
              </a:solidFill>
              <a:effectLst/>
              <a:latin typeface="Eras Bold ITC" pitchFamily="34" charset="0"/>
            </a:endParaRPr>
          </a:p>
        </p:txBody>
      </p:sp>
      <p:sp>
        <p:nvSpPr>
          <p:cNvPr id="6" name="Oval 5">
            <a:extLst>
              <a:ext uri="{FF2B5EF4-FFF2-40B4-BE49-F238E27FC236}">
                <a16:creationId xmlns:a16="http://schemas.microsoft.com/office/drawing/2014/main" id="{BBC0A10D-E29E-411D-A1C4-3928037EFB80}"/>
              </a:ext>
            </a:extLst>
          </p:cNvPr>
          <p:cNvSpPr/>
          <p:nvPr/>
        </p:nvSpPr>
        <p:spPr bwMode="auto">
          <a:xfrm>
            <a:off x="6400800" y="1582420"/>
            <a:ext cx="609600" cy="6096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66"/>
              </a:solidFill>
              <a:effectLst/>
              <a:latin typeface="Eras Bold ITC" pitchFamily="34" charset="0"/>
            </a:endParaRPr>
          </a:p>
        </p:txBody>
      </p:sp>
      <p:cxnSp>
        <p:nvCxnSpPr>
          <p:cNvPr id="7" name="Straight Connector 6">
            <a:extLst>
              <a:ext uri="{FF2B5EF4-FFF2-40B4-BE49-F238E27FC236}">
                <a16:creationId xmlns:a16="http://schemas.microsoft.com/office/drawing/2014/main" id="{C2CD8AF6-E1EF-4B64-B68F-F50523759857}"/>
              </a:ext>
            </a:extLst>
          </p:cNvPr>
          <p:cNvCxnSpPr>
            <a:cxnSpLocks/>
            <a:endCxn id="4" idx="2"/>
          </p:cNvCxnSpPr>
          <p:nvPr/>
        </p:nvCxnSpPr>
        <p:spPr bwMode="auto">
          <a:xfrm>
            <a:off x="4572000" y="2514600"/>
            <a:ext cx="38100" cy="3657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9C87DCAE-96F1-4BCF-91DF-3CB25F53B5CA}"/>
              </a:ext>
            </a:extLst>
          </p:cNvPr>
          <p:cNvSpPr txBox="1"/>
          <p:nvPr/>
        </p:nvSpPr>
        <p:spPr>
          <a:xfrm>
            <a:off x="1752600" y="6400800"/>
            <a:ext cx="5943600" cy="400110"/>
          </a:xfrm>
          <a:prstGeom prst="rect">
            <a:avLst/>
          </a:prstGeom>
          <a:noFill/>
        </p:spPr>
        <p:txBody>
          <a:bodyPr wrap="square" rtlCol="0">
            <a:spAutoFit/>
          </a:bodyPr>
          <a:lstStyle/>
          <a:p>
            <a:pPr algn="ctr"/>
            <a:r>
              <a:rPr lang="en-US" sz="2000" b="1" dirty="0"/>
              <a:t>Hint: Put ALWAYS put Carbon atoms in the middle</a:t>
            </a:r>
          </a:p>
        </p:txBody>
      </p:sp>
    </p:spTree>
    <p:extLst>
      <p:ext uri="{BB962C8B-B14F-4D97-AF65-F5344CB8AC3E}">
        <p14:creationId xmlns:p14="http://schemas.microsoft.com/office/powerpoint/2010/main" val="123886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3D44-426F-4B48-9033-7B910E51E9B4}"/>
              </a:ext>
            </a:extLst>
          </p:cNvPr>
          <p:cNvSpPr>
            <a:spLocks noGrp="1"/>
          </p:cNvSpPr>
          <p:nvPr>
            <p:ph type="title"/>
          </p:nvPr>
        </p:nvSpPr>
        <p:spPr>
          <a:xfrm>
            <a:off x="381000" y="76200"/>
            <a:ext cx="8305800" cy="2971800"/>
          </a:xfrm>
        </p:spPr>
        <p:txBody>
          <a:bodyPr/>
          <a:lstStyle/>
          <a:p>
            <a:r>
              <a:rPr lang="en-US" dirty="0"/>
              <a:t>Diagram each molecule: </a:t>
            </a:r>
            <a:br>
              <a:rPr lang="en-US" dirty="0"/>
            </a:br>
            <a:r>
              <a:rPr lang="en-US" dirty="0"/>
              <a:t>Carbon atom </a:t>
            </a:r>
            <a:br>
              <a:rPr lang="en-US" dirty="0"/>
            </a:br>
            <a:r>
              <a:rPr lang="en-US" dirty="0"/>
              <a:t>Hydrogen atom</a:t>
            </a:r>
            <a:br>
              <a:rPr lang="en-US" dirty="0"/>
            </a:br>
            <a:r>
              <a:rPr lang="en-US" dirty="0"/>
              <a:t>Nitrogen</a:t>
            </a:r>
          </a:p>
        </p:txBody>
      </p:sp>
      <p:graphicFrame>
        <p:nvGraphicFramePr>
          <p:cNvPr id="4" name="Content Placeholder 3">
            <a:extLst>
              <a:ext uri="{FF2B5EF4-FFF2-40B4-BE49-F238E27FC236}">
                <a16:creationId xmlns:a16="http://schemas.microsoft.com/office/drawing/2014/main" id="{0BEF0199-FFA4-4ED8-93BC-49086D56148D}"/>
              </a:ext>
            </a:extLst>
          </p:cNvPr>
          <p:cNvGraphicFramePr>
            <a:graphicFrameLocks noGrp="1"/>
          </p:cNvGraphicFramePr>
          <p:nvPr>
            <p:ph idx="1"/>
            <p:extLst>
              <p:ext uri="{D42A27DB-BD31-4B8C-83A1-F6EECF244321}">
                <p14:modId xmlns:p14="http://schemas.microsoft.com/office/powerpoint/2010/main" val="945378475"/>
              </p:ext>
            </p:extLst>
          </p:nvPr>
        </p:nvGraphicFramePr>
        <p:xfrm>
          <a:off x="685800" y="3048000"/>
          <a:ext cx="8001000" cy="3429000"/>
        </p:xfrm>
        <a:graphic>
          <a:graphicData uri="http://schemas.openxmlformats.org/drawingml/2006/table">
            <a:tbl>
              <a:tblPr firstRow="1" firstCol="1" bandRow="1">
                <a:tableStyleId>{72833802-FEF1-4C79-8D5D-14CF1EAF98D9}</a:tableStyleId>
              </a:tblPr>
              <a:tblGrid>
                <a:gridCol w="3892378">
                  <a:extLst>
                    <a:ext uri="{9D8B030D-6E8A-4147-A177-3AD203B41FA5}">
                      <a16:colId xmlns:a16="http://schemas.microsoft.com/office/drawing/2014/main" val="2006871022"/>
                    </a:ext>
                  </a:extLst>
                </a:gridCol>
                <a:gridCol w="4108622">
                  <a:extLst>
                    <a:ext uri="{9D8B030D-6E8A-4147-A177-3AD203B41FA5}">
                      <a16:colId xmlns:a16="http://schemas.microsoft.com/office/drawing/2014/main" val="3903234526"/>
                    </a:ext>
                  </a:extLst>
                </a:gridCol>
              </a:tblGrid>
              <a:tr h="838200">
                <a:tc>
                  <a:txBody>
                    <a:bodyPr/>
                    <a:lstStyle/>
                    <a:p>
                      <a:pPr marL="0" marR="0" algn="ctr">
                        <a:lnSpc>
                          <a:spcPct val="200000"/>
                        </a:lnSpc>
                        <a:spcBef>
                          <a:spcPts val="0"/>
                        </a:spcBef>
                        <a:spcAft>
                          <a:spcPts val="0"/>
                        </a:spcAft>
                      </a:pPr>
                      <a:r>
                        <a:rPr lang="en-US" sz="2800" dirty="0">
                          <a:effectLst/>
                        </a:rPr>
                        <a:t>Methane (CH</a:t>
                      </a:r>
                      <a:r>
                        <a:rPr lang="en-US" sz="2800" baseline="-25000" dirty="0">
                          <a:effectLst/>
                        </a:rPr>
                        <a:t>4</a:t>
                      </a:r>
                      <a:r>
                        <a:rPr lang="en-US" sz="2800" dirty="0">
                          <a:effectLst/>
                        </a:rPr>
                        <a:t>)</a:t>
                      </a:r>
                      <a:endParaRPr lang="en-US" sz="2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200000"/>
                        </a:lnSpc>
                        <a:spcBef>
                          <a:spcPts val="0"/>
                        </a:spcBef>
                        <a:spcAft>
                          <a:spcPts val="0"/>
                        </a:spcAft>
                      </a:pPr>
                      <a:r>
                        <a:rPr lang="en-US" sz="2800" dirty="0">
                          <a:effectLst/>
                        </a:rPr>
                        <a:t>Ammonia (NH</a:t>
                      </a:r>
                      <a:r>
                        <a:rPr lang="en-US" sz="2800" baseline="-25000" dirty="0">
                          <a:effectLst/>
                        </a:rPr>
                        <a:t>3</a:t>
                      </a:r>
                      <a:r>
                        <a:rPr lang="en-US" sz="2800" dirty="0">
                          <a:effectLst/>
                        </a:rPr>
                        <a:t>)</a:t>
                      </a:r>
                      <a:endParaRPr lang="en-US" sz="2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95243213"/>
                  </a:ext>
                </a:extLst>
              </a:tr>
              <a:tr h="2590800">
                <a:tc>
                  <a:txBody>
                    <a:bodyPr/>
                    <a:lstStyle/>
                    <a:p>
                      <a:pPr marL="0" marR="0" algn="ctr">
                        <a:lnSpc>
                          <a:spcPct val="20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solidFill>
                      <a:schemeClr val="bg1">
                        <a:lumMod val="20000"/>
                        <a:lumOff val="80000"/>
                      </a:schemeClr>
                    </a:solidFill>
                  </a:tcPr>
                </a:tc>
                <a:tc>
                  <a:txBody>
                    <a:bodyPr/>
                    <a:lstStyle/>
                    <a:p>
                      <a:pPr marL="0" marR="0" algn="ctr">
                        <a:lnSpc>
                          <a:spcPct val="20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solidFill>
                      <a:schemeClr val="bg1">
                        <a:lumMod val="20000"/>
                        <a:lumOff val="80000"/>
                      </a:schemeClr>
                    </a:solidFill>
                  </a:tcPr>
                </a:tc>
                <a:extLst>
                  <a:ext uri="{0D108BD9-81ED-4DB2-BD59-A6C34878D82A}">
                    <a16:rowId xmlns:a16="http://schemas.microsoft.com/office/drawing/2014/main" val="4030959890"/>
                  </a:ext>
                </a:extLst>
              </a:tr>
            </a:tbl>
          </a:graphicData>
        </a:graphic>
      </p:graphicFrame>
      <p:sp>
        <p:nvSpPr>
          <p:cNvPr id="5" name="Oval 4">
            <a:extLst>
              <a:ext uri="{FF2B5EF4-FFF2-40B4-BE49-F238E27FC236}">
                <a16:creationId xmlns:a16="http://schemas.microsoft.com/office/drawing/2014/main" id="{ED122D7B-C468-4A72-B66D-85BB55DEDD7E}"/>
              </a:ext>
            </a:extLst>
          </p:cNvPr>
          <p:cNvSpPr/>
          <p:nvPr/>
        </p:nvSpPr>
        <p:spPr bwMode="auto">
          <a:xfrm>
            <a:off x="6248400" y="1002030"/>
            <a:ext cx="609600" cy="609600"/>
          </a:xfrm>
          <a:prstGeom prst="ellipse">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66"/>
              </a:solidFill>
              <a:effectLst/>
              <a:latin typeface="Eras Bold ITC" pitchFamily="34" charset="0"/>
            </a:endParaRPr>
          </a:p>
        </p:txBody>
      </p:sp>
      <p:sp>
        <p:nvSpPr>
          <p:cNvPr id="6" name="Oval 5">
            <a:extLst>
              <a:ext uri="{FF2B5EF4-FFF2-40B4-BE49-F238E27FC236}">
                <a16:creationId xmlns:a16="http://schemas.microsoft.com/office/drawing/2014/main" id="{BBC0A10D-E29E-411D-A1C4-3928037EFB80}"/>
              </a:ext>
            </a:extLst>
          </p:cNvPr>
          <p:cNvSpPr/>
          <p:nvPr/>
        </p:nvSpPr>
        <p:spPr bwMode="auto">
          <a:xfrm>
            <a:off x="6553200" y="1798320"/>
            <a:ext cx="228600" cy="24638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66"/>
              </a:solidFill>
              <a:effectLst/>
              <a:latin typeface="Eras Bold ITC" pitchFamily="34" charset="0"/>
            </a:endParaRPr>
          </a:p>
        </p:txBody>
      </p:sp>
      <p:cxnSp>
        <p:nvCxnSpPr>
          <p:cNvPr id="7" name="Straight Connector 6">
            <a:extLst>
              <a:ext uri="{FF2B5EF4-FFF2-40B4-BE49-F238E27FC236}">
                <a16:creationId xmlns:a16="http://schemas.microsoft.com/office/drawing/2014/main" id="{C2CD8AF6-E1EF-4B64-B68F-F50523759857}"/>
              </a:ext>
            </a:extLst>
          </p:cNvPr>
          <p:cNvCxnSpPr>
            <a:cxnSpLocks/>
            <a:endCxn id="4" idx="2"/>
          </p:cNvCxnSpPr>
          <p:nvPr/>
        </p:nvCxnSpPr>
        <p:spPr bwMode="auto">
          <a:xfrm>
            <a:off x="4648200" y="3048000"/>
            <a:ext cx="38100" cy="3429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Oval 7">
            <a:extLst>
              <a:ext uri="{FF2B5EF4-FFF2-40B4-BE49-F238E27FC236}">
                <a16:creationId xmlns:a16="http://schemas.microsoft.com/office/drawing/2014/main" id="{1A52DB6A-5801-457A-B1EF-48371F6613D0}"/>
              </a:ext>
            </a:extLst>
          </p:cNvPr>
          <p:cNvSpPr/>
          <p:nvPr/>
        </p:nvSpPr>
        <p:spPr bwMode="auto">
          <a:xfrm>
            <a:off x="5905500" y="2310130"/>
            <a:ext cx="609600" cy="609600"/>
          </a:xfrm>
          <a:prstGeom prst="ellipse">
            <a:avLst/>
          </a:prstGeom>
          <a:pattFill prst="wdDnDiag">
            <a:fgClr>
              <a:schemeClr val="bg2">
                <a:lumMod val="40000"/>
                <a:lumOff val="60000"/>
              </a:schemeClr>
            </a:fgClr>
            <a:bgClr>
              <a:schemeClr val="bg1"/>
            </a:bgClr>
          </a:patt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66"/>
              </a:solidFill>
              <a:effectLst/>
              <a:latin typeface="Eras Bold ITC" pitchFamily="34" charset="0"/>
            </a:endParaRPr>
          </a:p>
        </p:txBody>
      </p:sp>
    </p:spTree>
    <p:extLst>
      <p:ext uri="{BB962C8B-B14F-4D97-AF65-F5344CB8AC3E}">
        <p14:creationId xmlns:p14="http://schemas.microsoft.com/office/powerpoint/2010/main" val="237743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97" t="5315" r="5797" b="9663"/>
          <a:stretch/>
        </p:blipFill>
        <p:spPr>
          <a:xfrm>
            <a:off x="1371600" y="152400"/>
            <a:ext cx="6553200" cy="34377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75" y="3676177"/>
            <a:ext cx="4057650" cy="3162158"/>
          </a:xfrm>
          <a:prstGeom prst="rect">
            <a:avLst/>
          </a:prstGeom>
        </p:spPr>
      </p:pic>
      <p:sp>
        <p:nvSpPr>
          <p:cNvPr id="4" name="TextBox 3"/>
          <p:cNvSpPr txBox="1"/>
          <p:nvPr/>
        </p:nvSpPr>
        <p:spPr>
          <a:xfrm>
            <a:off x="4991100" y="5673113"/>
            <a:ext cx="1905000" cy="1015663"/>
          </a:xfrm>
          <a:prstGeom prst="rect">
            <a:avLst/>
          </a:prstGeom>
          <a:noFill/>
        </p:spPr>
        <p:txBody>
          <a:bodyPr wrap="square" rtlCol="0">
            <a:spAutoFit/>
          </a:bodyPr>
          <a:lstStyle/>
          <a:p>
            <a:pPr algn="ctr"/>
            <a:r>
              <a:rPr lang="en-US" sz="3200" dirty="0"/>
              <a:t>CH</a:t>
            </a:r>
            <a:r>
              <a:rPr lang="en-US" sz="3200" baseline="-25000" dirty="0"/>
              <a:t>4</a:t>
            </a:r>
          </a:p>
          <a:p>
            <a:pPr algn="ctr"/>
            <a:r>
              <a:rPr lang="en-US" sz="2800" dirty="0"/>
              <a:t>Methane</a:t>
            </a:r>
            <a:endParaRPr lang="en-US" dirty="0"/>
          </a:p>
        </p:txBody>
      </p:sp>
      <p:sp>
        <p:nvSpPr>
          <p:cNvPr id="6" name="TextBox 5"/>
          <p:cNvSpPr txBox="1"/>
          <p:nvPr/>
        </p:nvSpPr>
        <p:spPr>
          <a:xfrm>
            <a:off x="4343400" y="2743200"/>
            <a:ext cx="1295400" cy="523220"/>
          </a:xfrm>
          <a:prstGeom prst="rect">
            <a:avLst/>
          </a:prstGeom>
          <a:noFill/>
        </p:spPr>
        <p:txBody>
          <a:bodyPr wrap="square" rtlCol="0">
            <a:spAutoFit/>
          </a:bodyPr>
          <a:lstStyle/>
          <a:p>
            <a:r>
              <a:rPr lang="en-US" sz="2800" b="1" dirty="0">
                <a:solidFill>
                  <a:srgbClr val="3366FF"/>
                </a:solidFill>
              </a:rPr>
              <a:t>CO</a:t>
            </a:r>
            <a:r>
              <a:rPr lang="en-US" sz="2800" b="1" baseline="-25000" dirty="0">
                <a:solidFill>
                  <a:srgbClr val="3366FF"/>
                </a:solidFill>
              </a:rPr>
              <a:t>2</a:t>
            </a:r>
            <a:endParaRPr lang="en-US" sz="2800" b="1" dirty="0">
              <a:solidFill>
                <a:srgbClr val="3366FF"/>
              </a:solidFill>
            </a:endParaRPr>
          </a:p>
        </p:txBody>
      </p:sp>
    </p:spTree>
    <p:extLst>
      <p:ext uri="{BB962C8B-B14F-4D97-AF65-F5344CB8AC3E}">
        <p14:creationId xmlns:p14="http://schemas.microsoft.com/office/powerpoint/2010/main" val="280920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lstStyle/>
          <a:p>
            <a:pPr algn="ctr">
              <a:buFont typeface="Wingdings 2" pitchFamily="18" charset="2"/>
              <a:buNone/>
            </a:pPr>
            <a:r>
              <a:rPr lang="en-US" sz="7200" dirty="0">
                <a:latin typeface="Jokerman" pitchFamily="82" charset="0"/>
              </a:rPr>
              <a:t>Circle your level of understanding of these concepts: </a:t>
            </a:r>
            <a:r>
              <a:rPr lang="en-US" sz="5400" dirty="0"/>
              <a:t>	</a:t>
            </a:r>
          </a:p>
          <a:p>
            <a:pPr algn="ctr">
              <a:buFont typeface="Wingdings 2" pitchFamily="18" charset="2"/>
              <a:buNone/>
            </a:pPr>
            <a:r>
              <a:rPr lang="en-US" sz="5400" b="1" dirty="0">
                <a:latin typeface="Jokerman" pitchFamily="82" charset="0"/>
              </a:rPr>
              <a:t>	</a:t>
            </a:r>
            <a:r>
              <a:rPr lang="en-US" sz="13800" b="1" dirty="0">
                <a:latin typeface="Jokerman" pitchFamily="82" charset="0"/>
              </a:rPr>
              <a:t>1	2	3	4</a:t>
            </a:r>
            <a:endParaRPr lang="en-US" sz="5400" dirty="0">
              <a:latin typeface="Jokerman" pitchFamily="82" charset="0"/>
            </a:endParaRP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F744-044B-4BB1-9FC3-04D2AB4E78D0}"/>
              </a:ext>
            </a:extLst>
          </p:cNvPr>
          <p:cNvSpPr>
            <a:spLocks noGrp="1"/>
          </p:cNvSpPr>
          <p:nvPr>
            <p:ph type="title"/>
          </p:nvPr>
        </p:nvSpPr>
        <p:spPr>
          <a:xfrm>
            <a:off x="228600" y="228600"/>
            <a:ext cx="8610600" cy="1524000"/>
          </a:xfrm>
        </p:spPr>
        <p:txBody>
          <a:bodyPr/>
          <a:lstStyle/>
          <a:p>
            <a:r>
              <a:rPr lang="en-US" dirty="0"/>
              <a:t>Background &amp; Review Information</a:t>
            </a:r>
          </a:p>
        </p:txBody>
      </p:sp>
      <p:pic>
        <p:nvPicPr>
          <p:cNvPr id="1026" name="Picture 2" descr="wait... ..this seems familiar.. - Futurama Fry | Meme Generator">
            <a:extLst>
              <a:ext uri="{FF2B5EF4-FFF2-40B4-BE49-F238E27FC236}">
                <a16:creationId xmlns:a16="http://schemas.microsoft.com/office/drawing/2014/main" id="{4D54399D-0FB5-4F61-A190-AB6262FD1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7526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493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lstStyle/>
          <a:p>
            <a:r>
              <a:rPr lang="en-US" sz="4000" dirty="0">
                <a:latin typeface="Maiandra GD" pitchFamily="34" charset="0"/>
              </a:rPr>
              <a:t>Water (</a:t>
            </a:r>
            <a:r>
              <a:rPr lang="en-US" sz="4000" b="1" dirty="0">
                <a:solidFill>
                  <a:schemeClr val="accent6">
                    <a:lumMod val="50000"/>
                  </a:schemeClr>
                </a:solidFill>
                <a:latin typeface="Maiandra GD" pitchFamily="34" charset="0"/>
              </a:rPr>
              <a:t>H</a:t>
            </a:r>
            <a:r>
              <a:rPr lang="en-US" sz="4000" b="1" baseline="-25000" dirty="0">
                <a:solidFill>
                  <a:schemeClr val="accent6">
                    <a:lumMod val="50000"/>
                  </a:schemeClr>
                </a:solidFill>
                <a:latin typeface="Maiandra GD" pitchFamily="34" charset="0"/>
              </a:rPr>
              <a:t>2</a:t>
            </a:r>
            <a:r>
              <a:rPr lang="en-US" sz="4000" b="1" dirty="0">
                <a:solidFill>
                  <a:schemeClr val="accent6">
                    <a:lumMod val="50000"/>
                  </a:schemeClr>
                </a:solidFill>
                <a:latin typeface="Maiandra GD" pitchFamily="34" charset="0"/>
              </a:rPr>
              <a:t>O</a:t>
            </a:r>
            <a:r>
              <a:rPr lang="en-US" sz="4000" dirty="0">
                <a:latin typeface="Maiandra GD" pitchFamily="34" charset="0"/>
              </a:rPr>
              <a:t>) will always have </a:t>
            </a:r>
            <a:r>
              <a:rPr lang="en-US" sz="4000" b="1" u="sng" dirty="0">
                <a:solidFill>
                  <a:schemeClr val="accent6">
                    <a:lumMod val="50000"/>
                  </a:schemeClr>
                </a:solidFill>
                <a:latin typeface="Maiandra GD" pitchFamily="34" charset="0"/>
              </a:rPr>
              <a:t>2</a:t>
            </a:r>
            <a:r>
              <a:rPr lang="en-US" sz="4000" dirty="0">
                <a:latin typeface="Maiandra GD" pitchFamily="34" charset="0"/>
              </a:rPr>
              <a:t> hydrogen atoms for every oxygen.</a:t>
            </a:r>
          </a:p>
          <a:p>
            <a:r>
              <a:rPr lang="en-US" sz="4000" dirty="0">
                <a:latin typeface="Maiandra GD" pitchFamily="34" charset="0"/>
              </a:rPr>
              <a:t>2 to 1 ratio of hydrogen to oxygen </a:t>
            </a:r>
            <a:r>
              <a:rPr lang="en-US" sz="4000" b="1" u="sng" dirty="0">
                <a:solidFill>
                  <a:schemeClr val="accent6">
                    <a:lumMod val="50000"/>
                  </a:schemeClr>
                </a:solidFill>
                <a:latin typeface="Maiandra GD" pitchFamily="34" charset="0"/>
              </a:rPr>
              <a:t>2:1</a:t>
            </a:r>
            <a:endParaRPr lang="en-US" sz="4000" dirty="0">
              <a:latin typeface="Maiandra GD" pitchFamily="34" charset="0"/>
            </a:endParaRPr>
          </a:p>
          <a:p>
            <a:r>
              <a:rPr lang="en-US" sz="4000" dirty="0">
                <a:latin typeface="Maiandra GD" pitchFamily="34" charset="0"/>
              </a:rPr>
              <a:t>2 hydrogen atoms with </a:t>
            </a:r>
            <a:r>
              <a:rPr lang="en-US" sz="4000" b="1" u="sng" dirty="0">
                <a:solidFill>
                  <a:schemeClr val="accent6">
                    <a:lumMod val="50000"/>
                  </a:schemeClr>
                </a:solidFill>
                <a:latin typeface="Maiandra GD" pitchFamily="34" charset="0"/>
              </a:rPr>
              <a:t>1 electron </a:t>
            </a:r>
            <a:r>
              <a:rPr lang="en-US" sz="4000" dirty="0">
                <a:latin typeface="Maiandra GD" pitchFamily="34" charset="0"/>
              </a:rPr>
              <a:t>in the last energy level and 1 oxygen atom with </a:t>
            </a:r>
            <a:r>
              <a:rPr lang="en-US" sz="4000" b="1" u="sng" dirty="0">
                <a:solidFill>
                  <a:schemeClr val="accent6">
                    <a:lumMod val="50000"/>
                  </a:schemeClr>
                </a:solidFill>
                <a:latin typeface="Maiandra GD" pitchFamily="34" charset="0"/>
              </a:rPr>
              <a:t>6 electrons</a:t>
            </a:r>
            <a:r>
              <a:rPr lang="en-US" sz="4000" dirty="0">
                <a:solidFill>
                  <a:schemeClr val="accent6">
                    <a:lumMod val="50000"/>
                  </a:schemeClr>
                </a:solidFill>
                <a:latin typeface="Maiandra GD" pitchFamily="34" charset="0"/>
              </a:rPr>
              <a:t> </a:t>
            </a:r>
            <a:r>
              <a:rPr lang="en-US" sz="4000" dirty="0">
                <a:latin typeface="Maiandra GD" pitchFamily="34" charset="0"/>
              </a:rPr>
              <a:t>in the last energy level. Sharing these will give oxygen 8 electrons &amp; hydrogen </a:t>
            </a:r>
            <a:r>
              <a:rPr lang="en-US" sz="4000" b="1" u="sng" dirty="0">
                <a:solidFill>
                  <a:schemeClr val="accent6">
                    <a:lumMod val="50000"/>
                  </a:schemeClr>
                </a:solidFill>
                <a:latin typeface="Maiandra GD" pitchFamily="34" charset="0"/>
              </a:rPr>
              <a:t>2</a:t>
            </a:r>
            <a:r>
              <a:rPr lang="en-US" sz="4000" dirty="0">
                <a:latin typeface="Maiandra GD" pitchFamily="34" charset="0"/>
              </a:rPr>
              <a:t> electrons, filling the last energy levels!</a:t>
            </a:r>
          </a:p>
        </p:txBody>
      </p:sp>
      <p:sp>
        <p:nvSpPr>
          <p:cNvPr id="4" name="Title 1"/>
          <p:cNvSpPr>
            <a:spLocks noGrp="1"/>
          </p:cNvSpPr>
          <p:nvPr>
            <p:ph type="title"/>
          </p:nvPr>
        </p:nvSpPr>
        <p:spPr>
          <a:xfrm>
            <a:off x="0" y="0"/>
            <a:ext cx="9144000" cy="685800"/>
          </a:xfrm>
        </p:spPr>
        <p:txBody>
          <a:bodyPr/>
          <a:lstStyle/>
          <a:p>
            <a:r>
              <a:rPr lang="en-US" sz="4000" b="1" dirty="0"/>
              <a:t>Atoms combine in predictable numbers</a:t>
            </a:r>
          </a:p>
        </p:txBody>
      </p:sp>
    </p:spTree>
    <p:extLst>
      <p:ext uri="{BB962C8B-B14F-4D97-AF65-F5344CB8AC3E}">
        <p14:creationId xmlns:p14="http://schemas.microsoft.com/office/powerpoint/2010/main" val="296239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EFBA-F104-4F39-AAA5-EE9A170BD6FF}"/>
              </a:ext>
            </a:extLst>
          </p:cNvPr>
          <p:cNvSpPr>
            <a:spLocks noGrp="1"/>
          </p:cNvSpPr>
          <p:nvPr>
            <p:ph type="title"/>
          </p:nvPr>
        </p:nvSpPr>
        <p:spPr>
          <a:xfrm>
            <a:off x="0" y="0"/>
            <a:ext cx="9144000" cy="1905000"/>
          </a:xfrm>
        </p:spPr>
        <p:txBody>
          <a:bodyPr/>
          <a:lstStyle/>
          <a:p>
            <a:r>
              <a:rPr lang="en-US" dirty="0"/>
              <a:t>Diagram H</a:t>
            </a:r>
            <a:r>
              <a:rPr lang="en-US" baseline="-25000" dirty="0"/>
              <a:t>2</a:t>
            </a:r>
            <a:r>
              <a:rPr lang="en-US" dirty="0"/>
              <a:t>O: </a:t>
            </a:r>
            <a:br>
              <a:rPr lang="en-US" dirty="0"/>
            </a:br>
            <a:r>
              <a:rPr lang="en-US" dirty="0"/>
              <a:t>What type of bond is formed?</a:t>
            </a:r>
            <a:br>
              <a:rPr lang="en-US" dirty="0"/>
            </a:br>
            <a:r>
              <a:rPr lang="en-US" dirty="0"/>
              <a:t>Ionic or Covalent </a:t>
            </a:r>
          </a:p>
        </p:txBody>
      </p:sp>
      <p:graphicFrame>
        <p:nvGraphicFramePr>
          <p:cNvPr id="4" name="Content Placeholder 3">
            <a:extLst>
              <a:ext uri="{FF2B5EF4-FFF2-40B4-BE49-F238E27FC236}">
                <a16:creationId xmlns:a16="http://schemas.microsoft.com/office/drawing/2014/main" id="{9F5DB11C-8064-4976-AA6A-37B1CAEC9815}"/>
              </a:ext>
            </a:extLst>
          </p:cNvPr>
          <p:cNvGraphicFramePr>
            <a:graphicFrameLocks noGrp="1"/>
          </p:cNvGraphicFramePr>
          <p:nvPr>
            <p:ph idx="1"/>
            <p:extLst>
              <p:ext uri="{D42A27DB-BD31-4B8C-83A1-F6EECF244321}">
                <p14:modId xmlns:p14="http://schemas.microsoft.com/office/powerpoint/2010/main" val="501438719"/>
              </p:ext>
            </p:extLst>
          </p:nvPr>
        </p:nvGraphicFramePr>
        <p:xfrm>
          <a:off x="3733800" y="2133600"/>
          <a:ext cx="4724400" cy="4191000"/>
        </p:xfrm>
        <a:graphic>
          <a:graphicData uri="http://schemas.openxmlformats.org/drawingml/2006/table">
            <a:tbl>
              <a:tblPr firstRow="1" firstCol="1" bandRow="1">
                <a:tableStyleId>{72833802-FEF1-4C79-8D5D-14CF1EAF98D9}</a:tableStyleId>
              </a:tblPr>
              <a:tblGrid>
                <a:gridCol w="4724400">
                  <a:extLst>
                    <a:ext uri="{9D8B030D-6E8A-4147-A177-3AD203B41FA5}">
                      <a16:colId xmlns:a16="http://schemas.microsoft.com/office/drawing/2014/main" val="2809130407"/>
                    </a:ext>
                  </a:extLst>
                </a:gridCol>
              </a:tblGrid>
              <a:tr h="961308">
                <a:tc>
                  <a:txBody>
                    <a:bodyPr/>
                    <a:lstStyle/>
                    <a:p>
                      <a:pPr marL="0" marR="0" algn="ctr">
                        <a:lnSpc>
                          <a:spcPct val="200000"/>
                        </a:lnSpc>
                        <a:spcBef>
                          <a:spcPts val="0"/>
                        </a:spcBef>
                        <a:spcAft>
                          <a:spcPts val="0"/>
                        </a:spcAft>
                      </a:pPr>
                      <a:r>
                        <a:rPr lang="en-US" sz="3200" dirty="0">
                          <a:effectLst/>
                          <a:latin typeface="Times New Roman" panose="02020603050405020304" pitchFamily="18" charset="0"/>
                          <a:ea typeface="Calibri" panose="020F0502020204030204" pitchFamily="34" charset="0"/>
                        </a:rPr>
                        <a:t>Water (</a:t>
                      </a:r>
                      <a:r>
                        <a:rPr lang="en-US" sz="3200" dirty="0"/>
                        <a:t>H</a:t>
                      </a:r>
                      <a:r>
                        <a:rPr lang="en-US" sz="3200" baseline="-25000" dirty="0"/>
                        <a:t>2</a:t>
                      </a:r>
                      <a:r>
                        <a:rPr lang="en-US" sz="3200" dirty="0"/>
                        <a:t>O)</a:t>
                      </a:r>
                      <a:endParaRPr lang="en-US" sz="3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112920041"/>
                  </a:ext>
                </a:extLst>
              </a:tr>
              <a:tr h="3229692">
                <a:tc>
                  <a:txBody>
                    <a:bodyPr/>
                    <a:lstStyle/>
                    <a:p>
                      <a:pPr marL="0" marR="0" algn="ctr">
                        <a:lnSpc>
                          <a:spcPct val="200000"/>
                        </a:lnSpc>
                        <a:spcBef>
                          <a:spcPts val="0"/>
                        </a:spcBef>
                        <a:spcAft>
                          <a:spcPts val="0"/>
                        </a:spcAft>
                      </a:pPr>
                      <a:r>
                        <a:rPr lang="en-US" sz="1200" dirty="0">
                          <a:effectLst/>
                        </a:rPr>
                        <a:t> </a:t>
                      </a:r>
                    </a:p>
                    <a:p>
                      <a:pPr marL="0" marR="0" algn="ctr">
                        <a:lnSpc>
                          <a:spcPct val="200000"/>
                        </a:lnSpc>
                        <a:spcBef>
                          <a:spcPts val="0"/>
                        </a:spcBef>
                        <a:spcAft>
                          <a:spcPts val="0"/>
                        </a:spcAft>
                      </a:pPr>
                      <a:r>
                        <a:rPr lang="en-US" sz="1200" dirty="0">
                          <a:effectLst/>
                        </a:rPr>
                        <a:t> </a:t>
                      </a:r>
                    </a:p>
                    <a:p>
                      <a:pPr marL="0" marR="0">
                        <a:lnSpc>
                          <a:spcPct val="20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solidFill>
                      <a:schemeClr val="bg1">
                        <a:lumMod val="20000"/>
                        <a:lumOff val="80000"/>
                      </a:schemeClr>
                    </a:solidFill>
                  </a:tcPr>
                </a:tc>
                <a:extLst>
                  <a:ext uri="{0D108BD9-81ED-4DB2-BD59-A6C34878D82A}">
                    <a16:rowId xmlns:a16="http://schemas.microsoft.com/office/drawing/2014/main" val="3068817151"/>
                  </a:ext>
                </a:extLst>
              </a:tr>
            </a:tbl>
          </a:graphicData>
        </a:graphic>
      </p:graphicFrame>
      <p:sp>
        <p:nvSpPr>
          <p:cNvPr id="3" name="TextBox 2">
            <a:extLst>
              <a:ext uri="{FF2B5EF4-FFF2-40B4-BE49-F238E27FC236}">
                <a16:creationId xmlns:a16="http://schemas.microsoft.com/office/drawing/2014/main" id="{D573E5A6-C39B-4202-81BC-C8204F5138A2}"/>
              </a:ext>
            </a:extLst>
          </p:cNvPr>
          <p:cNvSpPr txBox="1"/>
          <p:nvPr/>
        </p:nvSpPr>
        <p:spPr>
          <a:xfrm>
            <a:off x="304800" y="2438400"/>
            <a:ext cx="2743200" cy="1754326"/>
          </a:xfrm>
          <a:prstGeom prst="rect">
            <a:avLst/>
          </a:prstGeom>
          <a:noFill/>
        </p:spPr>
        <p:txBody>
          <a:bodyPr wrap="square" rtlCol="0">
            <a:spAutoFit/>
          </a:bodyPr>
          <a:lstStyle/>
          <a:p>
            <a:r>
              <a:rPr lang="en-US" sz="3600" dirty="0"/>
              <a:t>Oxygen</a:t>
            </a:r>
          </a:p>
          <a:p>
            <a:endParaRPr lang="en-US" sz="3600" dirty="0"/>
          </a:p>
          <a:p>
            <a:r>
              <a:rPr lang="en-US" sz="3600" dirty="0"/>
              <a:t>Hydrogen</a:t>
            </a:r>
          </a:p>
        </p:txBody>
      </p:sp>
      <p:sp>
        <p:nvSpPr>
          <p:cNvPr id="6" name="Oval 5">
            <a:extLst>
              <a:ext uri="{FF2B5EF4-FFF2-40B4-BE49-F238E27FC236}">
                <a16:creationId xmlns:a16="http://schemas.microsoft.com/office/drawing/2014/main" id="{EFA828DD-8ED3-4657-84A3-07437E297F0B}"/>
              </a:ext>
            </a:extLst>
          </p:cNvPr>
          <p:cNvSpPr/>
          <p:nvPr/>
        </p:nvSpPr>
        <p:spPr bwMode="auto">
          <a:xfrm>
            <a:off x="2057400" y="2438400"/>
            <a:ext cx="609600" cy="6096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66"/>
              </a:solidFill>
              <a:effectLst/>
              <a:latin typeface="Eras Bold ITC" pitchFamily="34" charset="0"/>
            </a:endParaRPr>
          </a:p>
        </p:txBody>
      </p:sp>
      <p:sp>
        <p:nvSpPr>
          <p:cNvPr id="7" name="Oval 6">
            <a:extLst>
              <a:ext uri="{FF2B5EF4-FFF2-40B4-BE49-F238E27FC236}">
                <a16:creationId xmlns:a16="http://schemas.microsoft.com/office/drawing/2014/main" id="{6794299A-BF88-40F4-9471-95CCAD87894A}"/>
              </a:ext>
            </a:extLst>
          </p:cNvPr>
          <p:cNvSpPr/>
          <p:nvPr/>
        </p:nvSpPr>
        <p:spPr bwMode="auto">
          <a:xfrm>
            <a:off x="2552700" y="3759201"/>
            <a:ext cx="228600" cy="24638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66"/>
              </a:solidFill>
              <a:effectLst/>
              <a:latin typeface="Eras Bold ITC" pitchFamily="34" charset="0"/>
            </a:endParaRPr>
          </a:p>
        </p:txBody>
      </p:sp>
    </p:spTree>
    <p:extLst>
      <p:ext uri="{BB962C8B-B14F-4D97-AF65-F5344CB8AC3E}">
        <p14:creationId xmlns:p14="http://schemas.microsoft.com/office/powerpoint/2010/main" val="479022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077200" cy="6727692"/>
          </a:xfrm>
          <a:prstGeom prst="rect">
            <a:avLst/>
          </a:prstGeom>
        </p:spPr>
      </p:pic>
    </p:spTree>
    <p:extLst>
      <p:ext uri="{BB962C8B-B14F-4D97-AF65-F5344CB8AC3E}">
        <p14:creationId xmlns:p14="http://schemas.microsoft.com/office/powerpoint/2010/main" val="116535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r>
              <a:rPr lang="en-US" sz="4100" dirty="0">
                <a:latin typeface="Maiandra GD" pitchFamily="34" charset="0"/>
              </a:rPr>
              <a:t>Salt (</a:t>
            </a:r>
            <a:r>
              <a:rPr lang="en-US" sz="4100" b="1" dirty="0" err="1">
                <a:solidFill>
                  <a:schemeClr val="accent6">
                    <a:lumMod val="50000"/>
                  </a:schemeClr>
                </a:solidFill>
                <a:latin typeface="Maiandra GD" pitchFamily="34" charset="0"/>
              </a:rPr>
              <a:t>NaCl</a:t>
            </a:r>
            <a:r>
              <a:rPr lang="en-US" sz="4100" dirty="0">
                <a:latin typeface="Maiandra GD" pitchFamily="34" charset="0"/>
              </a:rPr>
              <a:t>) will always have 1 sodium atom for every Chlorine; </a:t>
            </a:r>
            <a:r>
              <a:rPr lang="en-US" sz="4100" b="1" u="sng" dirty="0">
                <a:solidFill>
                  <a:schemeClr val="accent6">
                    <a:lumMod val="50000"/>
                  </a:schemeClr>
                </a:solidFill>
                <a:latin typeface="Maiandra GD" pitchFamily="34" charset="0"/>
              </a:rPr>
              <a:t>1:1</a:t>
            </a:r>
          </a:p>
          <a:p>
            <a:r>
              <a:rPr lang="en-US" sz="4100" dirty="0">
                <a:latin typeface="Maiandra GD" pitchFamily="34" charset="0"/>
              </a:rPr>
              <a:t>Sodium atoms have </a:t>
            </a:r>
            <a:r>
              <a:rPr lang="en-US" sz="4100" b="1" u="sng" dirty="0">
                <a:solidFill>
                  <a:schemeClr val="accent6">
                    <a:lumMod val="50000"/>
                  </a:schemeClr>
                </a:solidFill>
                <a:latin typeface="Maiandra GD" pitchFamily="34" charset="0"/>
              </a:rPr>
              <a:t>1 electron</a:t>
            </a:r>
            <a:r>
              <a:rPr lang="en-US" sz="4100" dirty="0">
                <a:latin typeface="Maiandra GD" pitchFamily="34" charset="0"/>
              </a:rPr>
              <a:t> in the last energy level and Chlorine atoms have </a:t>
            </a:r>
            <a:r>
              <a:rPr lang="en-US" sz="4100" b="1" u="sng" dirty="0">
                <a:solidFill>
                  <a:schemeClr val="accent6">
                    <a:lumMod val="50000"/>
                  </a:schemeClr>
                </a:solidFill>
                <a:latin typeface="Maiandra GD" pitchFamily="34" charset="0"/>
              </a:rPr>
              <a:t>7 electrons</a:t>
            </a:r>
            <a:r>
              <a:rPr lang="en-US" sz="4100" dirty="0">
                <a:solidFill>
                  <a:schemeClr val="accent6">
                    <a:lumMod val="50000"/>
                  </a:schemeClr>
                </a:solidFill>
                <a:latin typeface="Maiandra GD" pitchFamily="34" charset="0"/>
              </a:rPr>
              <a:t> </a:t>
            </a:r>
            <a:r>
              <a:rPr lang="en-US" sz="4100" dirty="0">
                <a:latin typeface="Maiandra GD" pitchFamily="34" charset="0"/>
              </a:rPr>
              <a:t>in the last energy level. Transferring the electrons will leave chlorine the </a:t>
            </a:r>
            <a:r>
              <a:rPr lang="en-US" sz="4100" b="1" u="sng" dirty="0">
                <a:solidFill>
                  <a:schemeClr val="accent6">
                    <a:lumMod val="50000"/>
                  </a:schemeClr>
                </a:solidFill>
                <a:latin typeface="Maiandra GD" pitchFamily="34" charset="0"/>
              </a:rPr>
              <a:t>8</a:t>
            </a:r>
            <a:r>
              <a:rPr lang="en-US" sz="4100" dirty="0">
                <a:latin typeface="Maiandra GD" pitchFamily="34" charset="0"/>
              </a:rPr>
              <a:t> electrons &amp; sodium has a new outer energy </a:t>
            </a:r>
            <a:r>
              <a:rPr lang="en-US" sz="4100">
                <a:latin typeface="Maiandra GD" pitchFamily="34" charset="0"/>
              </a:rPr>
              <a:t>level already </a:t>
            </a:r>
            <a:r>
              <a:rPr lang="en-US" sz="4100" dirty="0">
                <a:latin typeface="Maiandra GD" pitchFamily="34" charset="0"/>
              </a:rPr>
              <a:t>filled up with </a:t>
            </a:r>
            <a:r>
              <a:rPr lang="en-US" sz="4100" b="1" u="sng" dirty="0">
                <a:solidFill>
                  <a:schemeClr val="accent6">
                    <a:lumMod val="50000"/>
                  </a:schemeClr>
                </a:solidFill>
                <a:latin typeface="Maiandra GD" pitchFamily="34" charset="0"/>
              </a:rPr>
              <a:t>8</a:t>
            </a:r>
            <a:r>
              <a:rPr lang="en-US" sz="4100" dirty="0">
                <a:latin typeface="Maiandra GD" pitchFamily="34" charset="0"/>
              </a:rPr>
              <a:t> electrons!</a:t>
            </a:r>
          </a:p>
        </p:txBody>
      </p:sp>
    </p:spTree>
    <p:extLst>
      <p:ext uri="{BB962C8B-B14F-4D97-AF65-F5344CB8AC3E}">
        <p14:creationId xmlns:p14="http://schemas.microsoft.com/office/powerpoint/2010/main" val="5345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EFBA-F104-4F39-AAA5-EE9A170BD6FF}"/>
              </a:ext>
            </a:extLst>
          </p:cNvPr>
          <p:cNvSpPr>
            <a:spLocks noGrp="1"/>
          </p:cNvSpPr>
          <p:nvPr>
            <p:ph type="title"/>
          </p:nvPr>
        </p:nvSpPr>
        <p:spPr>
          <a:xfrm>
            <a:off x="0" y="0"/>
            <a:ext cx="9144000" cy="2057400"/>
          </a:xfrm>
        </p:spPr>
        <p:txBody>
          <a:bodyPr/>
          <a:lstStyle/>
          <a:p>
            <a:r>
              <a:rPr lang="en-US" dirty="0"/>
              <a:t>Diagram NaCl: </a:t>
            </a:r>
            <a:br>
              <a:rPr lang="en-US" dirty="0"/>
            </a:br>
            <a:r>
              <a:rPr lang="en-US" dirty="0"/>
              <a:t>What type of bond is formed?</a:t>
            </a:r>
            <a:br>
              <a:rPr lang="en-US" dirty="0"/>
            </a:br>
            <a:r>
              <a:rPr lang="en-US" dirty="0"/>
              <a:t>Ionic or Covalent</a:t>
            </a:r>
          </a:p>
        </p:txBody>
      </p:sp>
      <p:graphicFrame>
        <p:nvGraphicFramePr>
          <p:cNvPr id="4" name="Content Placeholder 3">
            <a:extLst>
              <a:ext uri="{FF2B5EF4-FFF2-40B4-BE49-F238E27FC236}">
                <a16:creationId xmlns:a16="http://schemas.microsoft.com/office/drawing/2014/main" id="{9F5DB11C-8064-4976-AA6A-37B1CAEC9815}"/>
              </a:ext>
            </a:extLst>
          </p:cNvPr>
          <p:cNvGraphicFramePr>
            <a:graphicFrameLocks noGrp="1"/>
          </p:cNvGraphicFramePr>
          <p:nvPr>
            <p:ph idx="1"/>
            <p:extLst>
              <p:ext uri="{D42A27DB-BD31-4B8C-83A1-F6EECF244321}">
                <p14:modId xmlns:p14="http://schemas.microsoft.com/office/powerpoint/2010/main" val="248154431"/>
              </p:ext>
            </p:extLst>
          </p:nvPr>
        </p:nvGraphicFramePr>
        <p:xfrm>
          <a:off x="3048000" y="2209800"/>
          <a:ext cx="5410200" cy="4114800"/>
        </p:xfrm>
        <a:graphic>
          <a:graphicData uri="http://schemas.openxmlformats.org/drawingml/2006/table">
            <a:tbl>
              <a:tblPr firstRow="1" firstCol="1" bandRow="1">
                <a:tableStyleId>{72833802-FEF1-4C79-8D5D-14CF1EAF98D9}</a:tableStyleId>
              </a:tblPr>
              <a:tblGrid>
                <a:gridCol w="5410200">
                  <a:extLst>
                    <a:ext uri="{9D8B030D-6E8A-4147-A177-3AD203B41FA5}">
                      <a16:colId xmlns:a16="http://schemas.microsoft.com/office/drawing/2014/main" val="2809130407"/>
                    </a:ext>
                  </a:extLst>
                </a:gridCol>
              </a:tblGrid>
              <a:tr h="943829">
                <a:tc>
                  <a:txBody>
                    <a:bodyPr/>
                    <a:lstStyle/>
                    <a:p>
                      <a:pPr marL="0" marR="0" algn="ctr">
                        <a:lnSpc>
                          <a:spcPct val="200000"/>
                        </a:lnSpc>
                        <a:spcBef>
                          <a:spcPts val="0"/>
                        </a:spcBef>
                        <a:spcAft>
                          <a:spcPts val="0"/>
                        </a:spcAft>
                      </a:pPr>
                      <a:r>
                        <a:rPr lang="en-US" sz="3200" dirty="0">
                          <a:effectLst/>
                        </a:rPr>
                        <a:t>Salt (NaCl)</a:t>
                      </a:r>
                      <a:endParaRPr lang="en-US" sz="3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112920041"/>
                  </a:ext>
                </a:extLst>
              </a:tr>
              <a:tr h="3170971">
                <a:tc>
                  <a:txBody>
                    <a:bodyPr/>
                    <a:lstStyle/>
                    <a:p>
                      <a:pPr marL="0" marR="0" algn="ctr">
                        <a:lnSpc>
                          <a:spcPct val="200000"/>
                        </a:lnSpc>
                        <a:spcBef>
                          <a:spcPts val="0"/>
                        </a:spcBef>
                        <a:spcAft>
                          <a:spcPts val="0"/>
                        </a:spcAft>
                      </a:pPr>
                      <a:r>
                        <a:rPr lang="en-US" sz="1200" dirty="0">
                          <a:effectLst/>
                        </a:rPr>
                        <a:t> </a:t>
                      </a:r>
                    </a:p>
                    <a:p>
                      <a:pPr marL="0" marR="0" algn="ctr">
                        <a:lnSpc>
                          <a:spcPct val="200000"/>
                        </a:lnSpc>
                        <a:spcBef>
                          <a:spcPts val="0"/>
                        </a:spcBef>
                        <a:spcAft>
                          <a:spcPts val="0"/>
                        </a:spcAft>
                      </a:pPr>
                      <a:r>
                        <a:rPr lang="en-US" sz="1200" dirty="0">
                          <a:effectLst/>
                        </a:rPr>
                        <a:t> </a:t>
                      </a:r>
                    </a:p>
                    <a:p>
                      <a:pPr marL="0" marR="0">
                        <a:lnSpc>
                          <a:spcPct val="20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solidFill>
                      <a:schemeClr val="bg1">
                        <a:lumMod val="20000"/>
                        <a:lumOff val="80000"/>
                      </a:schemeClr>
                    </a:solidFill>
                  </a:tcPr>
                </a:tc>
                <a:extLst>
                  <a:ext uri="{0D108BD9-81ED-4DB2-BD59-A6C34878D82A}">
                    <a16:rowId xmlns:a16="http://schemas.microsoft.com/office/drawing/2014/main" val="3068817151"/>
                  </a:ext>
                </a:extLst>
              </a:tr>
            </a:tbl>
          </a:graphicData>
        </a:graphic>
      </p:graphicFrame>
      <p:sp>
        <p:nvSpPr>
          <p:cNvPr id="5" name="TextBox 4">
            <a:extLst>
              <a:ext uri="{FF2B5EF4-FFF2-40B4-BE49-F238E27FC236}">
                <a16:creationId xmlns:a16="http://schemas.microsoft.com/office/drawing/2014/main" id="{289A1BC7-59DC-431E-95B4-9F0E037693CF}"/>
              </a:ext>
            </a:extLst>
          </p:cNvPr>
          <p:cNvSpPr txBox="1"/>
          <p:nvPr/>
        </p:nvSpPr>
        <p:spPr>
          <a:xfrm>
            <a:off x="304800" y="2438400"/>
            <a:ext cx="2743200" cy="1754326"/>
          </a:xfrm>
          <a:prstGeom prst="rect">
            <a:avLst/>
          </a:prstGeom>
          <a:noFill/>
        </p:spPr>
        <p:txBody>
          <a:bodyPr wrap="square" rtlCol="0">
            <a:spAutoFit/>
          </a:bodyPr>
          <a:lstStyle/>
          <a:p>
            <a:r>
              <a:rPr lang="en-US" sz="3600" dirty="0"/>
              <a:t>Sodium</a:t>
            </a:r>
          </a:p>
          <a:p>
            <a:endParaRPr lang="en-US" sz="3600" dirty="0"/>
          </a:p>
          <a:p>
            <a:r>
              <a:rPr lang="en-US" sz="3600" dirty="0"/>
              <a:t>Chlorine</a:t>
            </a:r>
          </a:p>
        </p:txBody>
      </p:sp>
      <p:sp>
        <p:nvSpPr>
          <p:cNvPr id="6" name="Oval 5">
            <a:extLst>
              <a:ext uri="{FF2B5EF4-FFF2-40B4-BE49-F238E27FC236}">
                <a16:creationId xmlns:a16="http://schemas.microsoft.com/office/drawing/2014/main" id="{EF7705A9-E00F-4678-B442-D1046690361C}"/>
              </a:ext>
            </a:extLst>
          </p:cNvPr>
          <p:cNvSpPr/>
          <p:nvPr/>
        </p:nvSpPr>
        <p:spPr bwMode="auto">
          <a:xfrm>
            <a:off x="2057400" y="2438400"/>
            <a:ext cx="838200" cy="83647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66"/>
              </a:solidFill>
              <a:effectLst/>
              <a:latin typeface="Eras Bold ITC" pitchFamily="34" charset="0"/>
            </a:endParaRPr>
          </a:p>
        </p:txBody>
      </p:sp>
      <p:sp>
        <p:nvSpPr>
          <p:cNvPr id="8" name="Oval 7">
            <a:extLst>
              <a:ext uri="{FF2B5EF4-FFF2-40B4-BE49-F238E27FC236}">
                <a16:creationId xmlns:a16="http://schemas.microsoft.com/office/drawing/2014/main" id="{9E54FE8D-3EAA-48E3-AAEF-2487B67C5323}"/>
              </a:ext>
            </a:extLst>
          </p:cNvPr>
          <p:cNvSpPr/>
          <p:nvPr/>
        </p:nvSpPr>
        <p:spPr bwMode="auto">
          <a:xfrm>
            <a:off x="2137833" y="3605239"/>
            <a:ext cx="677333" cy="623081"/>
          </a:xfrm>
          <a:prstGeom prst="ellipse">
            <a:avLst/>
          </a:prstGeom>
          <a:pattFill prst="pct10">
            <a:fgClr>
              <a:schemeClr val="tx1"/>
            </a:fgClr>
            <a:bgClr>
              <a:schemeClr val="bg2">
                <a:lumMod val="20000"/>
                <a:lumOff val="80000"/>
              </a:schemeClr>
            </a:bgClr>
          </a:patt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66"/>
              </a:solidFill>
              <a:effectLst/>
              <a:latin typeface="Eras Bold ITC" pitchFamily="34" charset="0"/>
            </a:endParaRPr>
          </a:p>
        </p:txBody>
      </p:sp>
    </p:spTree>
    <p:extLst>
      <p:ext uri="{BB962C8B-B14F-4D97-AF65-F5344CB8AC3E}">
        <p14:creationId xmlns:p14="http://schemas.microsoft.com/office/powerpoint/2010/main" val="1742081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088"/>
          <a:stretch/>
        </p:blipFill>
        <p:spPr>
          <a:xfrm>
            <a:off x="0" y="762000"/>
            <a:ext cx="9144000" cy="4343401"/>
          </a:xfrm>
          <a:prstGeom prst="rect">
            <a:avLst/>
          </a:prstGeom>
        </p:spPr>
      </p:pic>
      <p:sp>
        <p:nvSpPr>
          <p:cNvPr id="5" name="TextBox 4"/>
          <p:cNvSpPr txBox="1"/>
          <p:nvPr/>
        </p:nvSpPr>
        <p:spPr>
          <a:xfrm>
            <a:off x="3162300" y="4953000"/>
            <a:ext cx="2819400" cy="1538883"/>
          </a:xfrm>
          <a:prstGeom prst="rect">
            <a:avLst/>
          </a:prstGeom>
          <a:noFill/>
        </p:spPr>
        <p:txBody>
          <a:bodyPr wrap="square" rtlCol="0">
            <a:spAutoFit/>
          </a:bodyPr>
          <a:lstStyle/>
          <a:p>
            <a:pPr algn="ctr"/>
            <a:r>
              <a:rPr lang="en-US" sz="5400" b="1" dirty="0" err="1"/>
              <a:t>Na</a:t>
            </a:r>
            <a:r>
              <a:rPr lang="en-US" sz="5400" b="1" baseline="30000" dirty="0" err="1"/>
              <a:t>+</a:t>
            </a:r>
            <a:r>
              <a:rPr lang="en-US" sz="5400" b="1" dirty="0" err="1"/>
              <a:t>Cl</a:t>
            </a:r>
            <a:r>
              <a:rPr lang="en-US" sz="5400" b="1" baseline="30000" dirty="0"/>
              <a:t>-</a:t>
            </a:r>
            <a:r>
              <a:rPr lang="en-US" sz="5400" b="1" dirty="0"/>
              <a:t> </a:t>
            </a:r>
          </a:p>
          <a:p>
            <a:pPr algn="ctr"/>
            <a:r>
              <a:rPr lang="en-US" sz="4000" b="1" dirty="0"/>
              <a:t>Salt</a:t>
            </a:r>
          </a:p>
        </p:txBody>
      </p:sp>
    </p:spTree>
    <p:extLst>
      <p:ext uri="{BB962C8B-B14F-4D97-AF65-F5344CB8AC3E}">
        <p14:creationId xmlns:p14="http://schemas.microsoft.com/office/powerpoint/2010/main" val="262480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lstStyle/>
          <a:p>
            <a:pPr algn="ctr">
              <a:buFont typeface="Wingdings 2" pitchFamily="18" charset="2"/>
              <a:buNone/>
            </a:pPr>
            <a:r>
              <a:rPr lang="en-US" sz="7200" dirty="0">
                <a:latin typeface="Jokerman" pitchFamily="82" charset="0"/>
              </a:rPr>
              <a:t>Circle your level of understanding of these concepts: </a:t>
            </a:r>
            <a:r>
              <a:rPr lang="en-US" sz="5400" dirty="0"/>
              <a:t>	</a:t>
            </a:r>
          </a:p>
          <a:p>
            <a:pPr algn="ctr">
              <a:buFont typeface="Wingdings 2" pitchFamily="18" charset="2"/>
              <a:buNone/>
            </a:pPr>
            <a:r>
              <a:rPr lang="en-US" sz="5400" b="1" dirty="0">
                <a:latin typeface="Jokerman" pitchFamily="82" charset="0"/>
              </a:rPr>
              <a:t>	</a:t>
            </a:r>
            <a:r>
              <a:rPr lang="en-US" sz="13800" b="1" dirty="0">
                <a:latin typeface="Jokerman" pitchFamily="82" charset="0"/>
              </a:rPr>
              <a:t>1	2	3	4</a:t>
            </a:r>
            <a:endParaRPr lang="en-US" sz="5400" dirty="0">
              <a:latin typeface="Jokerman" pitchFamily="82" charset="0"/>
            </a:endParaRPr>
          </a:p>
          <a:p>
            <a:pPr>
              <a:buNone/>
            </a:pPr>
            <a:endParaRPr lang="en-US" dirty="0"/>
          </a:p>
        </p:txBody>
      </p:sp>
    </p:spTree>
    <p:extLst>
      <p:ext uri="{BB962C8B-B14F-4D97-AF65-F5344CB8AC3E}">
        <p14:creationId xmlns:p14="http://schemas.microsoft.com/office/powerpoint/2010/main" val="37552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8690"/>
            <a:ext cx="9144000" cy="5632311"/>
          </a:xfrm>
          <a:prstGeom prst="rect">
            <a:avLst/>
          </a:prstGeom>
        </p:spPr>
        <p:txBody>
          <a:bodyPr wrap="square">
            <a:spAutoFit/>
          </a:bodyPr>
          <a:lstStyle/>
          <a:p>
            <a:pPr eaLnBrk="1" hangingPunct="1"/>
            <a:r>
              <a:rPr lang="en-US" sz="5400" b="1" dirty="0"/>
              <a:t>A </a:t>
            </a:r>
            <a:r>
              <a:rPr lang="en-US" sz="5400" b="1" dirty="0">
                <a:solidFill>
                  <a:schemeClr val="accent6">
                    <a:lumMod val="50000"/>
                  </a:schemeClr>
                </a:solidFill>
              </a:rPr>
              <a:t>chemical </a:t>
            </a:r>
            <a:r>
              <a:rPr lang="en-US" sz="5400" b="1" u="sng" dirty="0">
                <a:solidFill>
                  <a:schemeClr val="accent6">
                    <a:lumMod val="50000"/>
                  </a:schemeClr>
                </a:solidFill>
              </a:rPr>
              <a:t>formula</a:t>
            </a:r>
            <a:r>
              <a:rPr lang="en-US" sz="5400" b="1" dirty="0">
                <a:solidFill>
                  <a:schemeClr val="accent6">
                    <a:lumMod val="50000"/>
                  </a:schemeClr>
                </a:solidFill>
              </a:rPr>
              <a:t> </a:t>
            </a:r>
            <a:r>
              <a:rPr lang="en-US" sz="5400" b="1" dirty="0"/>
              <a:t>of a compound tells how much of each element is present.</a:t>
            </a:r>
          </a:p>
          <a:p>
            <a:pPr eaLnBrk="1" hangingPunct="1"/>
            <a:endParaRPr lang="en-US" sz="3200" b="1" dirty="0"/>
          </a:p>
          <a:p>
            <a:pPr eaLnBrk="1" hangingPunct="1"/>
            <a:r>
              <a:rPr lang="en-US" sz="5400" b="1" dirty="0">
                <a:solidFill>
                  <a:schemeClr val="accent6">
                    <a:lumMod val="50000"/>
                  </a:schemeClr>
                </a:solidFill>
              </a:rPr>
              <a:t>Examples</a:t>
            </a:r>
            <a:r>
              <a:rPr lang="en-US" sz="5400" b="1" dirty="0"/>
              <a:t>: CO</a:t>
            </a:r>
            <a:r>
              <a:rPr lang="en-US" sz="5400" b="1" dirty="0">
                <a:ea typeface="MS Mincho" pitchFamily="49" charset="-128"/>
              </a:rPr>
              <a:t>₂ shows </a:t>
            </a:r>
            <a:r>
              <a:rPr lang="en-US" sz="5400" b="1" u="sng" dirty="0">
                <a:solidFill>
                  <a:schemeClr val="accent6">
                    <a:lumMod val="50000"/>
                  </a:schemeClr>
                </a:solidFill>
                <a:ea typeface="MS Mincho" pitchFamily="49" charset="-128"/>
              </a:rPr>
              <a:t>one</a:t>
            </a:r>
            <a:r>
              <a:rPr lang="en-US" sz="5400" b="1" dirty="0">
                <a:ea typeface="MS Mincho" pitchFamily="49" charset="-128"/>
              </a:rPr>
              <a:t> atom of carbon and </a:t>
            </a:r>
            <a:r>
              <a:rPr lang="en-US" sz="5400" b="1" u="sng" dirty="0">
                <a:solidFill>
                  <a:schemeClr val="accent6">
                    <a:lumMod val="50000"/>
                  </a:schemeClr>
                </a:solidFill>
                <a:ea typeface="MS Mincho" pitchFamily="49" charset="-128"/>
              </a:rPr>
              <a:t>two</a:t>
            </a:r>
            <a:r>
              <a:rPr lang="en-US" sz="5400" b="1" dirty="0">
                <a:ea typeface="MS Mincho" pitchFamily="49" charset="-128"/>
              </a:rPr>
              <a:t> atoms of oxygen.</a:t>
            </a:r>
            <a:endParaRPr lang="en-US" sz="5400" b="1" dirty="0"/>
          </a:p>
        </p:txBody>
      </p:sp>
      <p:sp>
        <p:nvSpPr>
          <p:cNvPr id="3" name="Rectangle 2"/>
          <p:cNvSpPr/>
          <p:nvPr/>
        </p:nvSpPr>
        <p:spPr>
          <a:xfrm>
            <a:off x="0" y="0"/>
            <a:ext cx="8974947" cy="923330"/>
          </a:xfrm>
          <a:prstGeom prst="rect">
            <a:avLst/>
          </a:prstGeom>
        </p:spPr>
        <p:txBody>
          <a:bodyPr wrap="square">
            <a:spAutoFit/>
          </a:bodyPr>
          <a:lstStyle/>
          <a:p>
            <a:pPr algn="ctr"/>
            <a:r>
              <a:rPr lang="en-US" sz="5400" b="1" dirty="0">
                <a:latin typeface="Maiandra GD" pitchFamily="34" charset="0"/>
              </a:rPr>
              <a:t>CHEMICAL FORMULAS</a:t>
            </a:r>
            <a:endParaRPr lang="en-US" sz="5400" dirty="0">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990600"/>
          </a:xfrm>
        </p:spPr>
        <p:txBody>
          <a:bodyPr/>
          <a:lstStyle/>
          <a:p>
            <a:pPr eaLnBrk="1" hangingPunct="1">
              <a:defRPr/>
            </a:pPr>
            <a:r>
              <a:rPr lang="en-US" sz="6000" b="1" dirty="0">
                <a:latin typeface="Maiandra GD" pitchFamily="34" charset="0"/>
              </a:rPr>
              <a:t>SUBSCRIPTS</a:t>
            </a:r>
          </a:p>
        </p:txBody>
      </p:sp>
      <p:sp>
        <p:nvSpPr>
          <p:cNvPr id="17411" name="Rectangle 3"/>
          <p:cNvSpPr>
            <a:spLocks noGrp="1" noChangeArrowheads="1"/>
          </p:cNvSpPr>
          <p:nvPr>
            <p:ph idx="1"/>
          </p:nvPr>
        </p:nvSpPr>
        <p:spPr>
          <a:xfrm>
            <a:off x="0" y="1219200"/>
            <a:ext cx="8915400" cy="5334000"/>
          </a:xfrm>
        </p:spPr>
        <p:txBody>
          <a:bodyPr/>
          <a:lstStyle/>
          <a:p>
            <a:pPr eaLnBrk="1" hangingPunct="1"/>
            <a:r>
              <a:rPr lang="en-US" sz="4400" dirty="0"/>
              <a:t>Subscripts are small numbers written slightly </a:t>
            </a:r>
            <a:r>
              <a:rPr lang="en-US" sz="4400" b="1" u="sng" dirty="0">
                <a:solidFill>
                  <a:schemeClr val="accent6">
                    <a:lumMod val="50000"/>
                  </a:schemeClr>
                </a:solidFill>
              </a:rPr>
              <a:t>below</a:t>
            </a:r>
            <a:r>
              <a:rPr lang="en-US" sz="4400" dirty="0"/>
              <a:t> the element symbol to show how many </a:t>
            </a:r>
            <a:r>
              <a:rPr lang="en-US" sz="4400" b="1" u="sng" dirty="0">
                <a:solidFill>
                  <a:schemeClr val="accent6">
                    <a:lumMod val="50000"/>
                  </a:schemeClr>
                </a:solidFill>
              </a:rPr>
              <a:t>atoms</a:t>
            </a:r>
            <a:r>
              <a:rPr lang="en-US" sz="4400" dirty="0"/>
              <a:t> of that </a:t>
            </a:r>
            <a:r>
              <a:rPr lang="en-US" sz="4400" b="1" u="sng" dirty="0">
                <a:solidFill>
                  <a:schemeClr val="accent6">
                    <a:lumMod val="50000"/>
                  </a:schemeClr>
                </a:solidFill>
              </a:rPr>
              <a:t>element</a:t>
            </a:r>
            <a:r>
              <a:rPr lang="en-US" sz="4400" dirty="0"/>
              <a:t> are in the compound.</a:t>
            </a:r>
          </a:p>
          <a:p>
            <a:pPr eaLnBrk="1" hangingPunct="1"/>
            <a:r>
              <a:rPr lang="en-US" sz="4400" dirty="0"/>
              <a:t>When </a:t>
            </a:r>
            <a:r>
              <a:rPr lang="en-US" sz="4400"/>
              <a:t>there are </a:t>
            </a:r>
            <a:r>
              <a:rPr lang="en-US" sz="4400" b="1" u="sng">
                <a:solidFill>
                  <a:schemeClr val="accent6">
                    <a:lumMod val="50000"/>
                  </a:schemeClr>
                </a:solidFill>
              </a:rPr>
              <a:t>no</a:t>
            </a:r>
            <a:r>
              <a:rPr lang="en-US" sz="4400"/>
              <a:t> subscripts </a:t>
            </a:r>
            <a:r>
              <a:rPr lang="en-US" sz="4400" dirty="0"/>
              <a:t>the number of atoms is understood to be </a:t>
            </a:r>
            <a:r>
              <a:rPr lang="en-US" sz="4400" b="1" u="sng" dirty="0">
                <a:solidFill>
                  <a:schemeClr val="accent6">
                    <a:lumMod val="50000"/>
                  </a:schemeClr>
                </a:solidFill>
              </a:rPr>
              <a:t>one</a:t>
            </a:r>
            <a:r>
              <a:rPr lang="en-US" sz="4400" dirty="0"/>
              <a:t>.</a:t>
            </a:r>
          </a:p>
          <a:p>
            <a:pPr eaLnBrk="1" hangingPunct="1"/>
            <a:endParaRPr lang="en-US" sz="4400"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3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74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3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74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additive="base">
                                        <p:cTn id="19" dur="3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1741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P spid="1741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838200"/>
            <a:ext cx="9144000" cy="5181600"/>
          </a:xfrm>
        </p:spPr>
        <p:txBody>
          <a:bodyPr/>
          <a:lstStyle/>
          <a:p>
            <a:pPr eaLnBrk="1" hangingPunct="1">
              <a:buNone/>
            </a:pPr>
            <a:r>
              <a:rPr lang="en-US" sz="4400" dirty="0"/>
              <a:t>Examples of subscripts:</a:t>
            </a:r>
          </a:p>
          <a:p>
            <a:pPr eaLnBrk="1" hangingPunct="1"/>
            <a:r>
              <a:rPr lang="en-US" sz="4400" b="1" dirty="0" err="1">
                <a:solidFill>
                  <a:schemeClr val="accent6">
                    <a:lumMod val="50000"/>
                  </a:schemeClr>
                </a:solidFill>
              </a:rPr>
              <a:t>MgCl</a:t>
            </a:r>
            <a:r>
              <a:rPr lang="en-US" sz="4400" b="1" dirty="0">
                <a:solidFill>
                  <a:schemeClr val="accent6">
                    <a:lumMod val="50000"/>
                  </a:schemeClr>
                </a:solidFill>
                <a:ea typeface="MS Mincho" pitchFamily="49" charset="-128"/>
              </a:rPr>
              <a:t>₂</a:t>
            </a:r>
            <a:r>
              <a:rPr lang="en-US" sz="4400" b="1" dirty="0">
                <a:solidFill>
                  <a:schemeClr val="accent6">
                    <a:lumMod val="50000"/>
                  </a:schemeClr>
                </a:solidFill>
              </a:rPr>
              <a:t> </a:t>
            </a:r>
            <a:r>
              <a:rPr lang="en-US" sz="4400" dirty="0"/>
              <a:t>is the formula for magnesium chloride. It is made up of </a:t>
            </a:r>
            <a:r>
              <a:rPr lang="en-US" sz="4400" b="1" u="sng" dirty="0">
                <a:solidFill>
                  <a:schemeClr val="accent6">
                    <a:lumMod val="50000"/>
                  </a:schemeClr>
                </a:solidFill>
              </a:rPr>
              <a:t>one</a:t>
            </a:r>
            <a:r>
              <a:rPr lang="en-US" sz="4400" dirty="0"/>
              <a:t> atom of </a:t>
            </a:r>
            <a:r>
              <a:rPr lang="en-US" sz="4400" b="1" u="sng" dirty="0">
                <a:solidFill>
                  <a:schemeClr val="accent6">
                    <a:lumMod val="50000"/>
                  </a:schemeClr>
                </a:solidFill>
              </a:rPr>
              <a:t>magnesium</a:t>
            </a:r>
            <a:r>
              <a:rPr lang="en-US" sz="4400" dirty="0"/>
              <a:t> and </a:t>
            </a:r>
            <a:r>
              <a:rPr lang="en-US" sz="4400" b="1" u="sng" dirty="0">
                <a:solidFill>
                  <a:schemeClr val="accent6">
                    <a:lumMod val="50000"/>
                  </a:schemeClr>
                </a:solidFill>
              </a:rPr>
              <a:t>two</a:t>
            </a:r>
            <a:r>
              <a:rPr lang="en-US" sz="4400" dirty="0"/>
              <a:t> atoms of </a:t>
            </a:r>
            <a:r>
              <a:rPr lang="en-US" sz="4400" b="1" u="sng" dirty="0">
                <a:solidFill>
                  <a:schemeClr val="accent6">
                    <a:lumMod val="50000"/>
                  </a:schemeClr>
                </a:solidFill>
              </a:rPr>
              <a:t>chlorine</a:t>
            </a:r>
            <a:r>
              <a:rPr lang="en-US" sz="4400" dirty="0"/>
              <a:t>.</a:t>
            </a:r>
          </a:p>
          <a:p>
            <a:pPr eaLnBrk="1" hangingPunct="1"/>
            <a:r>
              <a:rPr lang="en-US" sz="4400" b="1" dirty="0">
                <a:solidFill>
                  <a:schemeClr val="accent6">
                    <a:lumMod val="50000"/>
                  </a:schemeClr>
                </a:solidFill>
              </a:rPr>
              <a:t>H</a:t>
            </a:r>
            <a:r>
              <a:rPr lang="en-US" sz="4400" b="1" dirty="0">
                <a:solidFill>
                  <a:schemeClr val="accent6">
                    <a:lumMod val="50000"/>
                  </a:schemeClr>
                </a:solidFill>
                <a:ea typeface="MS Mincho" pitchFamily="49" charset="-128"/>
              </a:rPr>
              <a:t>₂O </a:t>
            </a:r>
            <a:r>
              <a:rPr lang="en-US" sz="4400" dirty="0">
                <a:ea typeface="MS Mincho" pitchFamily="49" charset="-128"/>
              </a:rPr>
              <a:t>is the formula for water. It is made up of </a:t>
            </a:r>
            <a:r>
              <a:rPr lang="en-US" sz="4400" b="1" u="sng" dirty="0">
                <a:solidFill>
                  <a:schemeClr val="accent6">
                    <a:lumMod val="50000"/>
                  </a:schemeClr>
                </a:solidFill>
                <a:ea typeface="MS Mincho" pitchFamily="49" charset="-128"/>
              </a:rPr>
              <a:t>two</a:t>
            </a:r>
            <a:r>
              <a:rPr lang="en-US" sz="4400" dirty="0">
                <a:ea typeface="MS Mincho" pitchFamily="49" charset="-128"/>
              </a:rPr>
              <a:t> atoms of </a:t>
            </a:r>
            <a:r>
              <a:rPr lang="en-US" sz="4400" b="1" u="sng" dirty="0">
                <a:solidFill>
                  <a:schemeClr val="accent6">
                    <a:lumMod val="50000"/>
                  </a:schemeClr>
                </a:solidFill>
                <a:ea typeface="MS Mincho" pitchFamily="49" charset="-128"/>
              </a:rPr>
              <a:t>hydrogen</a:t>
            </a:r>
            <a:r>
              <a:rPr lang="en-US" sz="4400" dirty="0">
                <a:ea typeface="MS Mincho" pitchFamily="49" charset="-128"/>
              </a:rPr>
              <a:t> and </a:t>
            </a:r>
            <a:r>
              <a:rPr lang="en-US" sz="4400" b="1" u="sng" dirty="0">
                <a:solidFill>
                  <a:schemeClr val="accent6">
                    <a:lumMod val="50000"/>
                  </a:schemeClr>
                </a:solidFill>
                <a:ea typeface="MS Mincho" pitchFamily="49" charset="-128"/>
              </a:rPr>
              <a:t>one</a:t>
            </a:r>
            <a:r>
              <a:rPr lang="en-US" sz="4400" dirty="0">
                <a:ea typeface="MS Mincho" pitchFamily="49" charset="-128"/>
              </a:rPr>
              <a:t> atom of </a:t>
            </a:r>
            <a:r>
              <a:rPr lang="en-US" sz="4400" b="1" u="sng" dirty="0">
                <a:solidFill>
                  <a:schemeClr val="accent6">
                    <a:lumMod val="50000"/>
                  </a:schemeClr>
                </a:solidFill>
                <a:ea typeface="MS Mincho" pitchFamily="49" charset="-128"/>
              </a:rPr>
              <a:t>oxygen</a:t>
            </a:r>
            <a:r>
              <a:rPr lang="en-US" sz="4400" dirty="0">
                <a:ea typeface="MS Mincho" pitchFamily="49" charset="-128"/>
              </a:rPr>
              <a:t>.</a:t>
            </a:r>
            <a:endParaRPr lang="en-US" sz="4400" dirty="0"/>
          </a:p>
        </p:txBody>
      </p:sp>
      <p:sp>
        <p:nvSpPr>
          <p:cNvPr id="4" name="Rectangle 2"/>
          <p:cNvSpPr txBox="1">
            <a:spLocks noChangeArrowheads="1"/>
          </p:cNvSpPr>
          <p:nvPr/>
        </p:nvSpPr>
        <p:spPr bwMode="auto">
          <a:xfrm>
            <a:off x="685800" y="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0" cap="none" spc="0" normalizeH="0" baseline="0" noProof="0" dirty="0">
                <a:ln>
                  <a:noFill/>
                </a:ln>
                <a:solidFill>
                  <a:schemeClr val="tx2"/>
                </a:solidFill>
                <a:effectLst/>
                <a:uLnTx/>
                <a:uFillTx/>
                <a:latin typeface="Maiandra GD" pitchFamily="34" charset="0"/>
                <a:ea typeface="+mj-ea"/>
                <a:cs typeface="+mj-cs"/>
              </a:rPr>
              <a:t>SUBSCRIPTS</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left)">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iterate type="wd">
                                    <p:tmPct val="100000"/>
                                  </p:iterate>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3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Bookman Old Style"/>
              <a:buNone/>
            </a:pPr>
            <a:r>
              <a:rPr lang="en-US" sz="5400" b="1" u="sng"/>
              <a:t>Octet Rule</a:t>
            </a:r>
            <a:endParaRPr/>
          </a:p>
        </p:txBody>
      </p:sp>
      <p:sp>
        <p:nvSpPr>
          <p:cNvPr id="284" name="Google Shape;284;p38"/>
          <p:cNvSpPr txBox="1">
            <a:spLocks noGrp="1"/>
          </p:cNvSpPr>
          <p:nvPr>
            <p:ph type="body" idx="1"/>
          </p:nvPr>
        </p:nvSpPr>
        <p:spPr>
          <a:xfrm>
            <a:off x="0" y="1066800"/>
            <a:ext cx="9144000" cy="5090160"/>
          </a:xfrm>
          <a:prstGeom prst="rect">
            <a:avLst/>
          </a:prstGeom>
          <a:noFill/>
          <a:ln>
            <a:noFill/>
          </a:ln>
        </p:spPr>
        <p:txBody>
          <a:bodyPr spcFirstLastPara="1" wrap="square" lIns="91425" tIns="45700" rIns="91425" bIns="45700" anchor="t" anchorCtr="0">
            <a:noAutofit/>
          </a:bodyPr>
          <a:lstStyle/>
          <a:p>
            <a:pPr>
              <a:spcBef>
                <a:spcPts val="0"/>
              </a:spcBef>
              <a:spcAft>
                <a:spcPts val="0"/>
              </a:spcAft>
              <a:buSzPts val="3344"/>
            </a:pPr>
            <a:r>
              <a:rPr lang="en-US" sz="4400" dirty="0"/>
              <a:t>Elements usually combine in a way that will give them </a:t>
            </a:r>
            <a:r>
              <a:rPr lang="en-US" sz="4400" b="1" u="sng" dirty="0"/>
              <a:t>8 electrons</a:t>
            </a:r>
            <a:r>
              <a:rPr lang="en-US" sz="4400" b="1" dirty="0"/>
              <a:t> </a:t>
            </a:r>
            <a:r>
              <a:rPr lang="en-US" sz="4400" dirty="0"/>
              <a:t>in their </a:t>
            </a:r>
            <a:r>
              <a:rPr lang="en-US" sz="4400" b="1" u="sng" dirty="0"/>
              <a:t>outer</a:t>
            </a:r>
            <a:r>
              <a:rPr lang="en-US" sz="4400" dirty="0"/>
              <a:t> (last) energy level (stable).</a:t>
            </a:r>
            <a:endParaRPr lang="en-US" dirty="0"/>
          </a:p>
          <a:p>
            <a:pPr>
              <a:spcBef>
                <a:spcPts val="0"/>
              </a:spcBef>
              <a:spcAft>
                <a:spcPts val="0"/>
              </a:spcAft>
              <a:buSzPts val="3344"/>
            </a:pPr>
            <a:r>
              <a:rPr lang="en-US" sz="4400" dirty="0"/>
              <a:t>The exceptions to this rule are elements like </a:t>
            </a:r>
            <a:r>
              <a:rPr lang="en-US" sz="4400" b="1" u="sng" dirty="0"/>
              <a:t>hydrogen</a:t>
            </a:r>
            <a:r>
              <a:rPr lang="en-US" sz="4400" dirty="0"/>
              <a:t> and </a:t>
            </a:r>
            <a:r>
              <a:rPr lang="en-US" sz="4400" b="1" u="sng" dirty="0"/>
              <a:t>helium</a:t>
            </a:r>
            <a:r>
              <a:rPr lang="en-US" sz="4400" dirty="0"/>
              <a:t> with only a first energy level, with </a:t>
            </a:r>
            <a:r>
              <a:rPr lang="en-US" sz="4400" b="1" u="sng" dirty="0"/>
              <a:t>2</a:t>
            </a:r>
            <a:r>
              <a:rPr lang="en-US" sz="4400" b="1" dirty="0"/>
              <a:t> </a:t>
            </a:r>
            <a:r>
              <a:rPr lang="en-US" sz="4400" dirty="0"/>
              <a:t>electrons.</a:t>
            </a:r>
            <a:endParaRPr dirty="0"/>
          </a:p>
          <a:p>
            <a:pPr marL="274320" lvl="0" indent="-61976" algn="l" rtl="0">
              <a:spcBef>
                <a:spcPts val="600"/>
              </a:spcBef>
              <a:spcAft>
                <a:spcPts val="0"/>
              </a:spcAft>
              <a:buSzPts val="3344"/>
              <a:buNone/>
            </a:pPr>
            <a:endParaRPr sz="4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lstStyle/>
          <a:p>
            <a:pPr algn="ctr">
              <a:buFont typeface="Wingdings 2" pitchFamily="18" charset="2"/>
              <a:buNone/>
            </a:pPr>
            <a:r>
              <a:rPr lang="en-US" sz="7200" dirty="0">
                <a:latin typeface="Jokerman" pitchFamily="82" charset="0"/>
              </a:rPr>
              <a:t>Circle your level of understanding of these concepts: </a:t>
            </a:r>
            <a:r>
              <a:rPr lang="en-US" sz="5400" dirty="0"/>
              <a:t>	</a:t>
            </a:r>
          </a:p>
          <a:p>
            <a:pPr algn="ctr">
              <a:buFont typeface="Wingdings 2" pitchFamily="18" charset="2"/>
              <a:buNone/>
            </a:pPr>
            <a:r>
              <a:rPr lang="en-US" sz="5400" b="1" dirty="0">
                <a:latin typeface="Jokerman" pitchFamily="82" charset="0"/>
              </a:rPr>
              <a:t>	</a:t>
            </a:r>
            <a:r>
              <a:rPr lang="en-US" sz="13800" b="1" dirty="0">
                <a:latin typeface="Jokerman" pitchFamily="82" charset="0"/>
              </a:rPr>
              <a:t>1	2	3	4</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6699-F87C-419C-850C-9A437BEE4D60}"/>
              </a:ext>
            </a:extLst>
          </p:cNvPr>
          <p:cNvSpPr>
            <a:spLocks noGrp="1"/>
          </p:cNvSpPr>
          <p:nvPr>
            <p:ph type="title"/>
          </p:nvPr>
        </p:nvSpPr>
        <p:spPr>
          <a:xfrm>
            <a:off x="680720" y="0"/>
            <a:ext cx="7772400" cy="762000"/>
          </a:xfrm>
        </p:spPr>
        <p:txBody>
          <a:bodyPr/>
          <a:lstStyle/>
          <a:p>
            <a:pPr algn="ctr"/>
            <a:r>
              <a:rPr lang="en-US" sz="5400" dirty="0">
                <a:latin typeface="Broadway" panose="04040905080B02020502" pitchFamily="82" charset="0"/>
              </a:rPr>
              <a:t>FAQs</a:t>
            </a:r>
          </a:p>
        </p:txBody>
      </p:sp>
      <p:sp>
        <p:nvSpPr>
          <p:cNvPr id="3" name="Content Placeholder 2">
            <a:extLst>
              <a:ext uri="{FF2B5EF4-FFF2-40B4-BE49-F238E27FC236}">
                <a16:creationId xmlns:a16="http://schemas.microsoft.com/office/drawing/2014/main" id="{7838D590-A5EF-4E2F-ABD7-C69A03B953B4}"/>
              </a:ext>
            </a:extLst>
          </p:cNvPr>
          <p:cNvSpPr>
            <a:spLocks noGrp="1"/>
          </p:cNvSpPr>
          <p:nvPr>
            <p:ph idx="1"/>
          </p:nvPr>
        </p:nvSpPr>
        <p:spPr>
          <a:xfrm>
            <a:off x="0" y="762000"/>
            <a:ext cx="9144000" cy="5943600"/>
          </a:xfrm>
        </p:spPr>
        <p:txBody>
          <a:bodyPr>
            <a:normAutofit/>
          </a:bodyPr>
          <a:lstStyle/>
          <a:p>
            <a:pPr marL="0" indent="0">
              <a:buNone/>
            </a:pPr>
            <a:r>
              <a:rPr lang="en-US" sz="2400" dirty="0"/>
              <a:t>What is an atom and molecule?</a:t>
            </a:r>
          </a:p>
          <a:p>
            <a:pPr>
              <a:buFont typeface="Wingdings" panose="05000000000000000000" pitchFamily="2" charset="2"/>
              <a:buChar char="Ø"/>
            </a:pPr>
            <a:r>
              <a:rPr lang="en-US" sz="2400" dirty="0"/>
              <a:t>The ‘simple building blocks of matter’ are known as atoms. The properties of the chemical element are the smallest basic unit of a substance. Molecules are made up of one or more atoms connected by chemical bonds.</a:t>
            </a:r>
          </a:p>
          <a:p>
            <a:pPr marL="0" indent="0">
              <a:buNone/>
            </a:pPr>
            <a:endParaRPr lang="en-US" sz="2400" dirty="0"/>
          </a:p>
          <a:p>
            <a:pPr marL="0" indent="0">
              <a:buNone/>
            </a:pPr>
            <a:r>
              <a:rPr lang="en-US" sz="2400" dirty="0"/>
              <a:t>Is an atom considered a molecule?</a:t>
            </a:r>
          </a:p>
          <a:p>
            <a:pPr>
              <a:buFont typeface="Wingdings" panose="05000000000000000000" pitchFamily="2" charset="2"/>
              <a:buChar char="Ø"/>
            </a:pPr>
            <a:r>
              <a:rPr lang="en-US" sz="2400" dirty="0"/>
              <a:t>An atom is singular and independent. A molecule is chemically bonded creating a new substance with new properties. Example: helium (atom) vs sugar (molecule of C, H, &amp; O covalently bonded). Usually, atoms and atoms in non-covalent interactions, such as bonds of hydrogen or ionic bonds, are not called independent molecules. </a:t>
            </a:r>
          </a:p>
          <a:p>
            <a:endParaRPr lang="en-US" sz="2400" dirty="0"/>
          </a:p>
        </p:txBody>
      </p:sp>
    </p:spTree>
    <p:extLst>
      <p:ext uri="{BB962C8B-B14F-4D97-AF65-F5344CB8AC3E}">
        <p14:creationId xmlns:p14="http://schemas.microsoft.com/office/powerpoint/2010/main" val="3417567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6699-F87C-419C-850C-9A437BEE4D60}"/>
              </a:ext>
            </a:extLst>
          </p:cNvPr>
          <p:cNvSpPr>
            <a:spLocks noGrp="1"/>
          </p:cNvSpPr>
          <p:nvPr>
            <p:ph type="title"/>
          </p:nvPr>
        </p:nvSpPr>
        <p:spPr>
          <a:xfrm>
            <a:off x="680720" y="0"/>
            <a:ext cx="7772400" cy="762000"/>
          </a:xfrm>
        </p:spPr>
        <p:txBody>
          <a:bodyPr/>
          <a:lstStyle/>
          <a:p>
            <a:pPr algn="ctr"/>
            <a:r>
              <a:rPr lang="en-US" sz="5400" dirty="0">
                <a:latin typeface="Broadway" panose="04040905080B02020502" pitchFamily="82" charset="0"/>
              </a:rPr>
              <a:t>FAQs</a:t>
            </a:r>
          </a:p>
        </p:txBody>
      </p:sp>
      <p:sp>
        <p:nvSpPr>
          <p:cNvPr id="3" name="Content Placeholder 2">
            <a:extLst>
              <a:ext uri="{FF2B5EF4-FFF2-40B4-BE49-F238E27FC236}">
                <a16:creationId xmlns:a16="http://schemas.microsoft.com/office/drawing/2014/main" id="{7838D590-A5EF-4E2F-ABD7-C69A03B953B4}"/>
              </a:ext>
            </a:extLst>
          </p:cNvPr>
          <p:cNvSpPr>
            <a:spLocks noGrp="1"/>
          </p:cNvSpPr>
          <p:nvPr>
            <p:ph idx="1"/>
          </p:nvPr>
        </p:nvSpPr>
        <p:spPr>
          <a:xfrm>
            <a:off x="0" y="762000"/>
            <a:ext cx="8382000" cy="5943600"/>
          </a:xfrm>
        </p:spPr>
        <p:txBody>
          <a:bodyPr>
            <a:normAutofit/>
          </a:bodyPr>
          <a:lstStyle/>
          <a:p>
            <a:pPr marL="0" indent="0">
              <a:buNone/>
            </a:pPr>
            <a:r>
              <a:rPr lang="en-US" sz="2400" dirty="0"/>
              <a:t>What is a compound molecule? Are all molecules compound molecules?</a:t>
            </a:r>
          </a:p>
          <a:p>
            <a:pPr>
              <a:buFont typeface="Wingdings" panose="05000000000000000000" pitchFamily="2" charset="2"/>
              <a:buChar char="Ø"/>
            </a:pPr>
            <a:r>
              <a:rPr lang="en-US" sz="2400" dirty="0"/>
              <a:t>A compound molecule is different atoms chemically bonded together. Example: C, H, &amp; O covalently bonded (6:12:6 ratio = 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 glucose) creates a compound molecule. No, not all molecules are compound molecules. Example: oxygen gas (O</a:t>
            </a:r>
            <a:r>
              <a:rPr lang="en-US" sz="2400" baseline="-25000" dirty="0"/>
              <a:t>2</a:t>
            </a:r>
            <a:r>
              <a:rPr lang="en-US" sz="2400" dirty="0"/>
              <a:t>) is two atoms of oxygen chemically bonded together but it is the same atom so it is a covalently bonded element molecule, but not a compound molecule.</a:t>
            </a:r>
          </a:p>
          <a:p>
            <a:endParaRPr lang="en-US" sz="3200" dirty="0"/>
          </a:p>
        </p:txBody>
      </p:sp>
      <p:pic>
        <p:nvPicPr>
          <p:cNvPr id="1026" name="Picture 2" descr="Elements, Atoms, Molecules, Ions, Ionic and Molecular Compounds, Cations vs  Anions, Chemistry - YouTube">
            <a:extLst>
              <a:ext uri="{FF2B5EF4-FFF2-40B4-BE49-F238E27FC236}">
                <a16:creationId xmlns:a16="http://schemas.microsoft.com/office/drawing/2014/main" id="{B59F8DA2-29A4-4558-B160-9A860ECF7D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52"/>
          <a:stretch/>
        </p:blipFill>
        <p:spPr bwMode="auto">
          <a:xfrm>
            <a:off x="4304663" y="4724401"/>
            <a:ext cx="4819017" cy="211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1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6699-F87C-419C-850C-9A437BEE4D60}"/>
              </a:ext>
            </a:extLst>
          </p:cNvPr>
          <p:cNvSpPr>
            <a:spLocks noGrp="1"/>
          </p:cNvSpPr>
          <p:nvPr>
            <p:ph type="title"/>
          </p:nvPr>
        </p:nvSpPr>
        <p:spPr>
          <a:xfrm>
            <a:off x="680720" y="0"/>
            <a:ext cx="7772400" cy="762000"/>
          </a:xfrm>
        </p:spPr>
        <p:txBody>
          <a:bodyPr/>
          <a:lstStyle/>
          <a:p>
            <a:pPr algn="ctr"/>
            <a:r>
              <a:rPr lang="en-US" sz="5400" dirty="0">
                <a:latin typeface="Broadway" panose="04040905080B02020502" pitchFamily="82" charset="0"/>
              </a:rPr>
              <a:t>FAQs</a:t>
            </a:r>
          </a:p>
        </p:txBody>
      </p:sp>
      <p:sp>
        <p:nvSpPr>
          <p:cNvPr id="3" name="Content Placeholder 2">
            <a:extLst>
              <a:ext uri="{FF2B5EF4-FFF2-40B4-BE49-F238E27FC236}">
                <a16:creationId xmlns:a16="http://schemas.microsoft.com/office/drawing/2014/main" id="{7838D590-A5EF-4E2F-ABD7-C69A03B953B4}"/>
              </a:ext>
            </a:extLst>
          </p:cNvPr>
          <p:cNvSpPr>
            <a:spLocks noGrp="1"/>
          </p:cNvSpPr>
          <p:nvPr>
            <p:ph idx="1"/>
          </p:nvPr>
        </p:nvSpPr>
        <p:spPr>
          <a:xfrm>
            <a:off x="-76200" y="756920"/>
            <a:ext cx="9220200" cy="2900680"/>
          </a:xfrm>
        </p:spPr>
        <p:txBody>
          <a:bodyPr>
            <a:normAutofit/>
          </a:bodyPr>
          <a:lstStyle/>
          <a:p>
            <a:pPr marL="0" indent="0">
              <a:buNone/>
            </a:pPr>
            <a:r>
              <a:rPr lang="en-US" sz="2400" dirty="0"/>
              <a:t>What is the best definition of atom?</a:t>
            </a:r>
          </a:p>
          <a:p>
            <a:pPr>
              <a:buFont typeface="Wingdings" panose="05000000000000000000" pitchFamily="2" charset="2"/>
              <a:buChar char="Ø"/>
            </a:pPr>
            <a:r>
              <a:rPr lang="en-US" sz="2400" dirty="0"/>
              <a:t>An atom is a particle of matter that describes a chemical substance in a special way. A single nucleus, which is normally surrounded by one or more electrons, consists of an atom. Each electron is charged negatively. The nucleus is charged positively, made up of protons (positive) and neutrons (neutral).</a:t>
            </a:r>
          </a:p>
          <a:p>
            <a:endParaRPr lang="en-US" sz="3200" dirty="0"/>
          </a:p>
        </p:txBody>
      </p:sp>
      <p:pic>
        <p:nvPicPr>
          <p:cNvPr id="2050" name="Picture 2" descr="Glucose. Dextrose Is A Simple Sugar. Chemical Structural Formula.. Royalty  Free Cliparts, Vectors, And Stock Illustration. Image 128230654.">
            <a:extLst>
              <a:ext uri="{FF2B5EF4-FFF2-40B4-BE49-F238E27FC236}">
                <a16:creationId xmlns:a16="http://schemas.microsoft.com/office/drawing/2014/main" id="{A9FBDB67-5FFE-4F26-92B2-041CA85859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429000"/>
            <a:ext cx="3048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F81360-F964-4EC3-A33E-413F1A2064EC}"/>
              </a:ext>
            </a:extLst>
          </p:cNvPr>
          <p:cNvSpPr txBox="1"/>
          <p:nvPr/>
        </p:nvSpPr>
        <p:spPr>
          <a:xfrm>
            <a:off x="5080" y="4038600"/>
            <a:ext cx="6243320" cy="2677656"/>
          </a:xfrm>
          <a:prstGeom prst="rect">
            <a:avLst/>
          </a:prstGeom>
          <a:noFill/>
        </p:spPr>
        <p:txBody>
          <a:bodyPr wrap="square" rtlCol="0">
            <a:spAutoFit/>
          </a:bodyPr>
          <a:lstStyle/>
          <a:p>
            <a:r>
              <a:rPr lang="en-US" sz="2400" dirty="0"/>
              <a:t>What is the smallest amount of a substance you can have?</a:t>
            </a:r>
          </a:p>
          <a:p>
            <a:pPr marL="342900" indent="-342900">
              <a:buClr>
                <a:schemeClr val="bg2">
                  <a:lumMod val="60000"/>
                  <a:lumOff val="40000"/>
                </a:schemeClr>
              </a:buClr>
              <a:buFont typeface="Wingdings" panose="05000000000000000000" pitchFamily="2" charset="2"/>
              <a:buChar char="Ø"/>
            </a:pPr>
            <a:r>
              <a:rPr lang="en-US" sz="2400" dirty="0"/>
              <a:t>A single molecule is the smallest amount of a substance you can have. Example: sugar (C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 glucose)</a:t>
            </a:r>
          </a:p>
          <a:p>
            <a:endParaRPr lang="en-US" sz="2400" dirty="0"/>
          </a:p>
          <a:p>
            <a:endParaRPr lang="en-US" sz="2400" dirty="0"/>
          </a:p>
        </p:txBody>
      </p:sp>
    </p:spTree>
    <p:extLst>
      <p:ext uri="{BB962C8B-B14F-4D97-AF65-F5344CB8AC3E}">
        <p14:creationId xmlns:p14="http://schemas.microsoft.com/office/powerpoint/2010/main" val="359111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3">
            <a:alphaModFix/>
          </a:blip>
          <a:srcRect/>
          <a:stretch/>
        </p:blipFill>
        <p:spPr>
          <a:xfrm>
            <a:off x="940442" y="0"/>
            <a:ext cx="7339316" cy="3413116"/>
          </a:xfrm>
          <a:prstGeom prst="rect">
            <a:avLst/>
          </a:prstGeom>
          <a:noFill/>
          <a:ln>
            <a:noFill/>
          </a:ln>
        </p:spPr>
      </p:pic>
      <p:pic>
        <p:nvPicPr>
          <p:cNvPr id="290" name="Google Shape;290;p39"/>
          <p:cNvPicPr preferRelativeResize="0"/>
          <p:nvPr/>
        </p:nvPicPr>
        <p:blipFill>
          <a:blip r:embed="rId4">
            <a:alphaModFix/>
          </a:blip>
          <a:stretch>
            <a:fillRect/>
          </a:stretch>
        </p:blipFill>
        <p:spPr>
          <a:xfrm rot="835085">
            <a:off x="4617140" y="4194636"/>
            <a:ext cx="4345325" cy="2172662"/>
          </a:xfrm>
          <a:prstGeom prst="rect">
            <a:avLst/>
          </a:prstGeom>
          <a:noFill/>
          <a:ln>
            <a:noFill/>
          </a:ln>
        </p:spPr>
      </p:pic>
      <p:pic>
        <p:nvPicPr>
          <p:cNvPr id="291" name="Google Shape;291;p39"/>
          <p:cNvPicPr preferRelativeResize="0"/>
          <p:nvPr/>
        </p:nvPicPr>
        <p:blipFill>
          <a:blip r:embed="rId5">
            <a:alphaModFix/>
          </a:blip>
          <a:stretch>
            <a:fillRect/>
          </a:stretch>
        </p:blipFill>
        <p:spPr>
          <a:xfrm rot="-755295">
            <a:off x="-119812" y="5161825"/>
            <a:ext cx="2847976" cy="1609725"/>
          </a:xfrm>
          <a:prstGeom prst="rect">
            <a:avLst/>
          </a:prstGeom>
          <a:noFill/>
          <a:ln>
            <a:noFill/>
          </a:ln>
        </p:spPr>
      </p:pic>
      <p:sp>
        <p:nvSpPr>
          <p:cNvPr id="292" name="Google Shape;292;p39"/>
          <p:cNvSpPr txBox="1"/>
          <p:nvPr/>
        </p:nvSpPr>
        <p:spPr>
          <a:xfrm>
            <a:off x="304800" y="3428997"/>
            <a:ext cx="8610600" cy="2159400"/>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600"/>
              <a:buFont typeface="Arial"/>
              <a:buChar char="•"/>
            </a:pPr>
            <a:r>
              <a:rPr lang="en-US" sz="3600" dirty="0">
                <a:solidFill>
                  <a:schemeClr val="dk1"/>
                </a:solidFill>
                <a:highlight>
                  <a:srgbClr val="FFFFFF"/>
                </a:highlight>
                <a:latin typeface="Gill Sans"/>
                <a:ea typeface="Gill Sans"/>
                <a:cs typeface="Gill Sans"/>
                <a:sym typeface="Gill Sans"/>
              </a:rPr>
              <a:t>If an atom has </a:t>
            </a:r>
            <a:r>
              <a:rPr lang="en-US" sz="3600" b="1" u="sng" dirty="0">
                <a:solidFill>
                  <a:schemeClr val="dk1"/>
                </a:solidFill>
                <a:highlight>
                  <a:srgbClr val="FFFFFF"/>
                </a:highlight>
                <a:latin typeface="Gill Sans"/>
                <a:ea typeface="Gill Sans"/>
                <a:cs typeface="Gill Sans"/>
                <a:sym typeface="Gill Sans"/>
              </a:rPr>
              <a:t>8</a:t>
            </a:r>
            <a:r>
              <a:rPr lang="en-US" sz="3600" dirty="0">
                <a:solidFill>
                  <a:schemeClr val="dk1"/>
                </a:solidFill>
                <a:highlight>
                  <a:srgbClr val="FFFFFF"/>
                </a:highlight>
                <a:latin typeface="Gill Sans"/>
                <a:ea typeface="Gill Sans"/>
                <a:cs typeface="Gill Sans"/>
                <a:sym typeface="Gill Sans"/>
              </a:rPr>
              <a:t> electrons, it is stable, non-reactive.</a:t>
            </a:r>
            <a:endParaRPr sz="3600" dirty="0">
              <a:solidFill>
                <a:schemeClr val="dk1"/>
              </a:solidFill>
              <a:highlight>
                <a:srgbClr val="FFFFFF"/>
              </a:highlight>
              <a:latin typeface="Gill Sans"/>
              <a:ea typeface="Gill Sans"/>
              <a:cs typeface="Gill Sans"/>
              <a:sym typeface="Gill Sans"/>
            </a:endParaRPr>
          </a:p>
          <a:p>
            <a:pPr marL="571500" marR="0" lvl="0" indent="-571500" algn="l" rtl="0">
              <a:spcBef>
                <a:spcPts val="0"/>
              </a:spcBef>
              <a:spcAft>
                <a:spcPts val="0"/>
              </a:spcAft>
              <a:buClr>
                <a:schemeClr val="dk1"/>
              </a:buClr>
              <a:buSzPts val="3600"/>
              <a:buFont typeface="Gill Sans"/>
              <a:buChar char="•"/>
            </a:pPr>
            <a:r>
              <a:rPr lang="en-US" sz="3600" dirty="0">
                <a:solidFill>
                  <a:schemeClr val="dk1"/>
                </a:solidFill>
                <a:highlight>
                  <a:srgbClr val="FFFFFF"/>
                </a:highlight>
                <a:latin typeface="Gill Sans"/>
                <a:ea typeface="Gill Sans"/>
                <a:cs typeface="Gill Sans"/>
                <a:sym typeface="Gill Sans"/>
              </a:rPr>
              <a:t>Example: Group 18; Noble gases</a:t>
            </a:r>
            <a:endParaRPr dirty="0">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0"/>
          <p:cNvPicPr preferRelativeResize="0"/>
          <p:nvPr/>
        </p:nvPicPr>
        <p:blipFill rotWithShape="1">
          <a:blip r:embed="rId3">
            <a:alphaModFix/>
          </a:blip>
          <a:srcRect/>
          <a:stretch/>
        </p:blipFill>
        <p:spPr>
          <a:xfrm>
            <a:off x="940442" y="0"/>
            <a:ext cx="7339316" cy="3413116"/>
          </a:xfrm>
          <a:prstGeom prst="rect">
            <a:avLst/>
          </a:prstGeom>
          <a:noFill/>
          <a:ln>
            <a:noFill/>
          </a:ln>
        </p:spPr>
      </p:pic>
      <p:pic>
        <p:nvPicPr>
          <p:cNvPr id="298" name="Google Shape;298;p40"/>
          <p:cNvPicPr preferRelativeResize="0"/>
          <p:nvPr/>
        </p:nvPicPr>
        <p:blipFill>
          <a:blip r:embed="rId4">
            <a:alphaModFix/>
          </a:blip>
          <a:stretch>
            <a:fillRect/>
          </a:stretch>
        </p:blipFill>
        <p:spPr>
          <a:xfrm rot="1305946">
            <a:off x="6588437" y="4906313"/>
            <a:ext cx="2619375" cy="1743075"/>
          </a:xfrm>
          <a:prstGeom prst="rect">
            <a:avLst/>
          </a:prstGeom>
          <a:noFill/>
          <a:ln>
            <a:noFill/>
          </a:ln>
        </p:spPr>
      </p:pic>
      <p:sp>
        <p:nvSpPr>
          <p:cNvPr id="299" name="Google Shape;299;p40"/>
          <p:cNvSpPr txBox="1"/>
          <p:nvPr/>
        </p:nvSpPr>
        <p:spPr>
          <a:xfrm>
            <a:off x="304800" y="3413127"/>
            <a:ext cx="8610600" cy="3413100"/>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600"/>
              <a:buFont typeface="Arial"/>
              <a:buChar char="•"/>
            </a:pPr>
            <a:r>
              <a:rPr lang="en-US" sz="3600" dirty="0">
                <a:solidFill>
                  <a:schemeClr val="dk1"/>
                </a:solidFill>
                <a:highlight>
                  <a:srgbClr val="FFFFFF"/>
                </a:highlight>
                <a:latin typeface="Gill Sans"/>
                <a:ea typeface="Gill Sans"/>
                <a:cs typeface="Gill Sans"/>
                <a:sym typeface="Gill Sans"/>
              </a:rPr>
              <a:t>If an atom has </a:t>
            </a:r>
            <a:r>
              <a:rPr lang="en-US" sz="3600" b="1" u="sng" dirty="0">
                <a:solidFill>
                  <a:schemeClr val="dk1"/>
                </a:solidFill>
                <a:highlight>
                  <a:srgbClr val="FFFFFF"/>
                </a:highlight>
                <a:latin typeface="Gill Sans"/>
                <a:ea typeface="Gill Sans"/>
                <a:cs typeface="Gill Sans"/>
                <a:sym typeface="Gill Sans"/>
              </a:rPr>
              <a:t>less</a:t>
            </a:r>
            <a:r>
              <a:rPr lang="en-US" sz="3600" dirty="0">
                <a:solidFill>
                  <a:schemeClr val="dk1"/>
                </a:solidFill>
                <a:highlight>
                  <a:srgbClr val="FFFFFF"/>
                </a:highlight>
                <a:latin typeface="Gill Sans"/>
                <a:ea typeface="Gill Sans"/>
                <a:cs typeface="Gill Sans"/>
                <a:sym typeface="Gill Sans"/>
              </a:rPr>
              <a:t> than 8 electrons, it is unstable, </a:t>
            </a:r>
            <a:r>
              <a:rPr lang="en-US" sz="3600" b="1" u="sng" dirty="0">
                <a:solidFill>
                  <a:schemeClr val="dk1"/>
                </a:solidFill>
                <a:highlight>
                  <a:srgbClr val="FFFFFF"/>
                </a:highlight>
                <a:latin typeface="Gill Sans"/>
                <a:ea typeface="Gill Sans"/>
                <a:cs typeface="Gill Sans"/>
                <a:sym typeface="Gill Sans"/>
              </a:rPr>
              <a:t>reactive</a:t>
            </a:r>
            <a:r>
              <a:rPr lang="en-US" sz="3600" dirty="0">
                <a:solidFill>
                  <a:schemeClr val="dk1"/>
                </a:solidFill>
                <a:highlight>
                  <a:srgbClr val="FFFFFF"/>
                </a:highlight>
                <a:latin typeface="Gill Sans"/>
                <a:ea typeface="Gill Sans"/>
                <a:cs typeface="Gill Sans"/>
                <a:sym typeface="Gill Sans"/>
              </a:rPr>
              <a:t>.</a:t>
            </a:r>
            <a:endParaRPr sz="3600" dirty="0">
              <a:solidFill>
                <a:schemeClr val="dk1"/>
              </a:solidFill>
              <a:highlight>
                <a:srgbClr val="FFFFFF"/>
              </a:highlight>
              <a:latin typeface="Gill Sans"/>
              <a:ea typeface="Gill Sans"/>
              <a:cs typeface="Gill Sans"/>
              <a:sym typeface="Gill Sans"/>
            </a:endParaRPr>
          </a:p>
          <a:p>
            <a:pPr marL="457200" lvl="0" indent="-457200" algn="l" rtl="0">
              <a:spcBef>
                <a:spcPts val="0"/>
              </a:spcBef>
              <a:spcAft>
                <a:spcPts val="0"/>
              </a:spcAft>
              <a:buClr>
                <a:schemeClr val="dk1"/>
              </a:buClr>
              <a:buSzPts val="3600"/>
              <a:buFont typeface="Gill Sans"/>
              <a:buChar char="•"/>
            </a:pPr>
            <a:r>
              <a:rPr lang="en-US" sz="3600" dirty="0">
                <a:solidFill>
                  <a:schemeClr val="dk1"/>
                </a:solidFill>
                <a:highlight>
                  <a:srgbClr val="FFFFFF"/>
                </a:highlight>
                <a:latin typeface="Gill Sans"/>
                <a:ea typeface="Gill Sans"/>
                <a:cs typeface="Gill Sans"/>
                <a:sym typeface="Gill Sans"/>
              </a:rPr>
              <a:t>Example 1: </a:t>
            </a:r>
            <a:r>
              <a:rPr lang="en-US" sz="3600" u="sng" dirty="0">
                <a:solidFill>
                  <a:schemeClr val="dk1"/>
                </a:solidFill>
                <a:highlight>
                  <a:srgbClr val="FFFFFF"/>
                </a:highlight>
                <a:latin typeface="Gill Sans"/>
                <a:ea typeface="Gill Sans"/>
                <a:cs typeface="Gill Sans"/>
                <a:sym typeface="Gill Sans"/>
              </a:rPr>
              <a:t>Ion</a:t>
            </a:r>
            <a:r>
              <a:rPr lang="en-US" sz="3600" dirty="0">
                <a:solidFill>
                  <a:schemeClr val="dk1"/>
                </a:solidFill>
                <a:highlight>
                  <a:srgbClr val="FFFFFF"/>
                </a:highlight>
                <a:latin typeface="Gill Sans"/>
                <a:ea typeface="Gill Sans"/>
                <a:cs typeface="Gill Sans"/>
                <a:sym typeface="Gill Sans"/>
              </a:rPr>
              <a:t>- an atom with a different amount of </a:t>
            </a:r>
            <a:r>
              <a:rPr lang="en-US" sz="3600" b="1" u="sng" dirty="0">
                <a:solidFill>
                  <a:schemeClr val="dk1"/>
                </a:solidFill>
                <a:highlight>
                  <a:srgbClr val="FFFFFF"/>
                </a:highlight>
                <a:latin typeface="Gill Sans"/>
                <a:ea typeface="Gill Sans"/>
                <a:cs typeface="Gill Sans"/>
                <a:sym typeface="Gill Sans"/>
              </a:rPr>
              <a:t>electrons</a:t>
            </a:r>
            <a:r>
              <a:rPr lang="en-US" sz="3600" dirty="0">
                <a:solidFill>
                  <a:schemeClr val="dk1"/>
                </a:solidFill>
                <a:highlight>
                  <a:srgbClr val="FFFFFF"/>
                </a:highlight>
                <a:latin typeface="Gill Sans"/>
                <a:ea typeface="Gill Sans"/>
                <a:cs typeface="Gill Sans"/>
                <a:sym typeface="Gill Sans"/>
              </a:rPr>
              <a:t>, formi</a:t>
            </a:r>
            <a:r>
              <a:rPr lang="en-US" sz="3600" dirty="0">
                <a:highlight>
                  <a:srgbClr val="FFFFFF"/>
                </a:highlight>
                <a:latin typeface="Gill Sans"/>
                <a:ea typeface="Gill Sans"/>
                <a:cs typeface="Gill Sans"/>
                <a:sym typeface="Gill Sans"/>
              </a:rPr>
              <a:t>ng </a:t>
            </a:r>
            <a:r>
              <a:rPr lang="en-US" sz="3600" b="1" u="sng" dirty="0">
                <a:highlight>
                  <a:srgbClr val="FFFFFF"/>
                </a:highlight>
                <a:latin typeface="Gill Sans"/>
                <a:ea typeface="Gill Sans"/>
                <a:cs typeface="Gill Sans"/>
                <a:sym typeface="Gill Sans"/>
              </a:rPr>
              <a:t>charged</a:t>
            </a:r>
            <a:r>
              <a:rPr lang="en-US" sz="3600" dirty="0">
                <a:solidFill>
                  <a:srgbClr val="B7B7B7"/>
                </a:solidFill>
                <a:highlight>
                  <a:srgbClr val="FFFFFF"/>
                </a:highlight>
                <a:latin typeface="Gill Sans"/>
                <a:ea typeface="Gill Sans"/>
                <a:cs typeface="Gill Sans"/>
                <a:sym typeface="Gill Sans"/>
              </a:rPr>
              <a:t> </a:t>
            </a:r>
            <a:r>
              <a:rPr lang="en-US" sz="3600" dirty="0">
                <a:solidFill>
                  <a:schemeClr val="dk1"/>
                </a:solidFill>
                <a:highlight>
                  <a:srgbClr val="FFFFFF"/>
                </a:highlight>
                <a:latin typeface="Gill Sans"/>
                <a:ea typeface="Gill Sans"/>
                <a:cs typeface="Gill Sans"/>
                <a:sym typeface="Gill Sans"/>
              </a:rPr>
              <a:t>atoms</a:t>
            </a:r>
            <a:endParaRPr sz="3600" dirty="0">
              <a:solidFill>
                <a:schemeClr val="dk1"/>
              </a:solidFill>
              <a:highlight>
                <a:srgbClr val="FFFFFF"/>
              </a:highlight>
              <a:latin typeface="Gill Sans"/>
              <a:ea typeface="Gill Sans"/>
              <a:cs typeface="Gill Sans"/>
              <a:sym typeface="Gill Sans"/>
            </a:endParaRPr>
          </a:p>
          <a:p>
            <a:pPr marL="457200" lvl="0" indent="-457200" algn="l" rtl="0">
              <a:spcBef>
                <a:spcPts val="0"/>
              </a:spcBef>
              <a:spcAft>
                <a:spcPts val="0"/>
              </a:spcAft>
              <a:buClr>
                <a:schemeClr val="dk1"/>
              </a:buClr>
              <a:buSzPts val="3600"/>
              <a:buFont typeface="Gill Sans"/>
              <a:buChar char="•"/>
            </a:pPr>
            <a:r>
              <a:rPr lang="en-US" sz="3600" dirty="0">
                <a:solidFill>
                  <a:schemeClr val="dk1"/>
                </a:solidFill>
                <a:highlight>
                  <a:srgbClr val="FFFFFF"/>
                </a:highlight>
                <a:latin typeface="Gill Sans"/>
                <a:ea typeface="Gill Sans"/>
                <a:cs typeface="Gill Sans"/>
                <a:sym typeface="Gill Sans"/>
              </a:rPr>
              <a:t>Na + Cl = </a:t>
            </a:r>
            <a:r>
              <a:rPr lang="en-US" sz="3600" b="1" u="sng" dirty="0">
                <a:solidFill>
                  <a:schemeClr val="dk1"/>
                </a:solidFill>
                <a:highlight>
                  <a:srgbClr val="FFFFFF"/>
                </a:highlight>
                <a:latin typeface="Gill Sans"/>
                <a:ea typeface="Gill Sans"/>
                <a:cs typeface="Gill Sans"/>
                <a:sym typeface="Gill Sans"/>
              </a:rPr>
              <a:t>NaCl</a:t>
            </a:r>
            <a:r>
              <a:rPr lang="en-US" sz="3600" b="1" dirty="0">
                <a:solidFill>
                  <a:schemeClr val="dk1"/>
                </a:solidFill>
                <a:highlight>
                  <a:srgbClr val="FFFFFF"/>
                </a:highlight>
                <a:latin typeface="Gill Sans"/>
                <a:ea typeface="Gill Sans"/>
                <a:cs typeface="Gill Sans"/>
                <a:sym typeface="Gill Sans"/>
              </a:rPr>
              <a:t> </a:t>
            </a:r>
            <a:r>
              <a:rPr lang="en-US" sz="3600" dirty="0">
                <a:solidFill>
                  <a:schemeClr val="dk1"/>
                </a:solidFill>
                <a:highlight>
                  <a:srgbClr val="FFFFFF"/>
                </a:highlight>
                <a:latin typeface="Gill Sans"/>
                <a:ea typeface="Gill Sans"/>
                <a:cs typeface="Gill Sans"/>
                <a:sym typeface="Gill Sans"/>
              </a:rPr>
              <a:t>(salt)</a:t>
            </a:r>
            <a:endParaRPr dirty="0">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1"/>
          <p:cNvPicPr preferRelativeResize="0"/>
          <p:nvPr/>
        </p:nvPicPr>
        <p:blipFill>
          <a:blip r:embed="rId3">
            <a:alphaModFix/>
          </a:blip>
          <a:stretch>
            <a:fillRect/>
          </a:stretch>
        </p:blipFill>
        <p:spPr>
          <a:xfrm>
            <a:off x="641175" y="2576875"/>
            <a:ext cx="5256950" cy="3154150"/>
          </a:xfrm>
          <a:prstGeom prst="rect">
            <a:avLst/>
          </a:prstGeom>
          <a:noFill/>
          <a:ln>
            <a:noFill/>
          </a:ln>
        </p:spPr>
      </p:pic>
      <p:sp>
        <p:nvSpPr>
          <p:cNvPr id="306" name="Google Shape;306;p41"/>
          <p:cNvSpPr txBox="1">
            <a:spLocks noGrp="1"/>
          </p:cNvSpPr>
          <p:nvPr>
            <p:ph type="title"/>
          </p:nvPr>
        </p:nvSpPr>
        <p:spPr>
          <a:xfrm>
            <a:off x="457200" y="0"/>
            <a:ext cx="8229600" cy="742475"/>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Examples of an other ionic bond:</a:t>
            </a:r>
            <a:endParaRPr dirty="0"/>
          </a:p>
        </p:txBody>
      </p:sp>
      <p:sp>
        <p:nvSpPr>
          <p:cNvPr id="307" name="Google Shape;307;p41"/>
          <p:cNvSpPr txBox="1">
            <a:spLocks noGrp="1"/>
          </p:cNvSpPr>
          <p:nvPr>
            <p:ph type="body" idx="1"/>
          </p:nvPr>
        </p:nvSpPr>
        <p:spPr>
          <a:xfrm>
            <a:off x="641175" y="650250"/>
            <a:ext cx="8350425" cy="1628100"/>
          </a:xfrm>
          <a:prstGeom prst="rect">
            <a:avLst/>
          </a:prstGeom>
        </p:spPr>
        <p:txBody>
          <a:bodyPr spcFirstLastPara="1" wrap="square" lIns="91425" tIns="45700" rIns="91425" bIns="45700" anchor="t" anchorCtr="0">
            <a:noAutofit/>
          </a:bodyPr>
          <a:lstStyle/>
          <a:p>
            <a:pPr marL="0" lvl="0" indent="0">
              <a:spcBef>
                <a:spcPts val="600"/>
              </a:spcBef>
              <a:spcAft>
                <a:spcPts val="0"/>
              </a:spcAft>
              <a:buNone/>
            </a:pPr>
            <a:r>
              <a:rPr lang="en-US" u="sng" dirty="0"/>
              <a:t>Ionic bond</a:t>
            </a:r>
            <a:r>
              <a:rPr lang="en-US" dirty="0"/>
              <a:t>: exchange of electrons causing </a:t>
            </a:r>
            <a:r>
              <a:rPr lang="en-US" b="1" u="sng" dirty="0"/>
              <a:t>opposite</a:t>
            </a:r>
            <a:r>
              <a:rPr lang="en-US" dirty="0"/>
              <a:t> charges to attract creating a weak bond </a:t>
            </a:r>
          </a:p>
          <a:p>
            <a:pPr marL="0" lvl="0" indent="0">
              <a:spcBef>
                <a:spcPts val="600"/>
              </a:spcBef>
              <a:spcAft>
                <a:spcPts val="0"/>
              </a:spcAft>
              <a:buNone/>
            </a:pPr>
            <a:r>
              <a:rPr lang="en-US" dirty="0"/>
              <a:t>(</a:t>
            </a:r>
            <a:r>
              <a:rPr lang="en-US" dirty="0">
                <a:highlight>
                  <a:srgbClr val="FFFF00"/>
                </a:highlight>
              </a:rPr>
              <a:t>ALWAYS metal and non-metal</a:t>
            </a:r>
            <a:r>
              <a:rPr lang="en-US" dirty="0"/>
              <a:t>)</a:t>
            </a:r>
            <a:endParaRPr dirty="0"/>
          </a:p>
        </p:txBody>
      </p:sp>
      <p:sp>
        <p:nvSpPr>
          <p:cNvPr id="308" name="Google Shape;308;p41"/>
          <p:cNvSpPr txBox="1"/>
          <p:nvPr/>
        </p:nvSpPr>
        <p:spPr>
          <a:xfrm>
            <a:off x="1080375" y="5659050"/>
            <a:ext cx="6326400" cy="5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50" b="1">
                <a:solidFill>
                  <a:srgbClr val="5F6368"/>
                </a:solidFill>
                <a:highlight>
                  <a:srgbClr val="FFFFFF"/>
                </a:highlight>
                <a:latin typeface="Roboto"/>
                <a:ea typeface="Roboto"/>
                <a:cs typeface="Roboto"/>
                <a:sym typeface="Roboto"/>
              </a:rPr>
              <a:t>Fun fact: </a:t>
            </a:r>
            <a:r>
              <a:rPr lang="en-US" sz="2350">
                <a:solidFill>
                  <a:srgbClr val="5F6368"/>
                </a:solidFill>
                <a:highlight>
                  <a:srgbClr val="FFFFFF"/>
                </a:highlight>
                <a:latin typeface="Roboto"/>
                <a:ea typeface="Roboto"/>
                <a:cs typeface="Roboto"/>
                <a:sym typeface="Roboto"/>
              </a:rPr>
              <a:t>Lithium fluoride</a:t>
            </a:r>
            <a:r>
              <a:rPr lang="en-US" sz="2350">
                <a:solidFill>
                  <a:srgbClr val="4D5156"/>
                </a:solidFill>
                <a:highlight>
                  <a:srgbClr val="FFFFFF"/>
                </a:highlight>
                <a:latin typeface="Roboto"/>
                <a:ea typeface="Roboto"/>
                <a:cs typeface="Roboto"/>
                <a:sym typeface="Roboto"/>
              </a:rPr>
              <a:t> is </a:t>
            </a:r>
            <a:r>
              <a:rPr lang="en-US" sz="2350">
                <a:solidFill>
                  <a:srgbClr val="5F6368"/>
                </a:solidFill>
                <a:highlight>
                  <a:srgbClr val="FFFFFF"/>
                </a:highlight>
                <a:latin typeface="Roboto"/>
                <a:ea typeface="Roboto"/>
                <a:cs typeface="Roboto"/>
                <a:sym typeface="Roboto"/>
              </a:rPr>
              <a:t>used</a:t>
            </a:r>
            <a:r>
              <a:rPr lang="en-US" sz="2350">
                <a:solidFill>
                  <a:srgbClr val="4D5156"/>
                </a:solidFill>
                <a:highlight>
                  <a:srgbClr val="FFFFFF"/>
                </a:highlight>
                <a:latin typeface="Roboto"/>
                <a:ea typeface="Roboto"/>
                <a:cs typeface="Roboto"/>
                <a:sym typeface="Roboto"/>
              </a:rPr>
              <a:t> in brazing or soldering fluxes and in welding rod coatings.</a:t>
            </a:r>
            <a:endParaRPr sz="27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3"/>
          <p:cNvPicPr preferRelativeResize="0"/>
          <p:nvPr/>
        </p:nvPicPr>
        <p:blipFill rotWithShape="1">
          <a:blip r:embed="rId3">
            <a:alphaModFix/>
          </a:blip>
          <a:srcRect b="16087"/>
          <a:stretch/>
        </p:blipFill>
        <p:spPr>
          <a:xfrm>
            <a:off x="0" y="152400"/>
            <a:ext cx="9144000" cy="4343401"/>
          </a:xfrm>
          <a:prstGeom prst="rect">
            <a:avLst/>
          </a:prstGeom>
          <a:noFill/>
          <a:ln>
            <a:noFill/>
          </a:ln>
        </p:spPr>
      </p:pic>
      <p:sp>
        <p:nvSpPr>
          <p:cNvPr id="322" name="Google Shape;322;p43"/>
          <p:cNvSpPr txBox="1"/>
          <p:nvPr/>
        </p:nvSpPr>
        <p:spPr>
          <a:xfrm>
            <a:off x="3048000" y="-76200"/>
            <a:ext cx="2819400" cy="153888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a:solidFill>
                  <a:schemeClr val="dk1"/>
                </a:solidFill>
                <a:latin typeface="Gill Sans"/>
                <a:ea typeface="Gill Sans"/>
                <a:cs typeface="Gill Sans"/>
                <a:sym typeface="Gill Sans"/>
              </a:rPr>
              <a:t>Na</a:t>
            </a:r>
            <a:r>
              <a:rPr lang="en-US" sz="5400" b="1" baseline="30000">
                <a:solidFill>
                  <a:schemeClr val="dk1"/>
                </a:solidFill>
                <a:latin typeface="Gill Sans"/>
                <a:ea typeface="Gill Sans"/>
                <a:cs typeface="Gill Sans"/>
                <a:sym typeface="Gill Sans"/>
              </a:rPr>
              <a:t>+</a:t>
            </a:r>
            <a:r>
              <a:rPr lang="en-US" sz="5400" b="1">
                <a:solidFill>
                  <a:schemeClr val="dk1"/>
                </a:solidFill>
                <a:latin typeface="Gill Sans"/>
                <a:ea typeface="Gill Sans"/>
                <a:cs typeface="Gill Sans"/>
                <a:sym typeface="Gill Sans"/>
              </a:rPr>
              <a:t>Cl</a:t>
            </a:r>
            <a:r>
              <a:rPr lang="en-US" sz="5400" b="1" baseline="30000">
                <a:solidFill>
                  <a:schemeClr val="dk1"/>
                </a:solidFill>
                <a:latin typeface="Gill Sans"/>
                <a:ea typeface="Gill Sans"/>
                <a:cs typeface="Gill Sans"/>
                <a:sym typeface="Gill Sans"/>
              </a:rPr>
              <a:t>-</a:t>
            </a:r>
            <a:r>
              <a:rPr lang="en-US" sz="5400" b="1">
                <a:solidFill>
                  <a:schemeClr val="dk1"/>
                </a:solidFill>
                <a:latin typeface="Gill Sans"/>
                <a:ea typeface="Gill Sans"/>
                <a:cs typeface="Gill Sans"/>
                <a:sym typeface="Gill Sans"/>
              </a:rPr>
              <a:t> </a:t>
            </a:r>
            <a:endParaRPr/>
          </a:p>
          <a:p>
            <a:pPr marL="0" marR="0" lvl="0" indent="0" algn="ctr" rtl="0">
              <a:spcBef>
                <a:spcPts val="0"/>
              </a:spcBef>
              <a:spcAft>
                <a:spcPts val="0"/>
              </a:spcAft>
              <a:buNone/>
            </a:pPr>
            <a:r>
              <a:rPr lang="en-US" sz="4000" b="1">
                <a:solidFill>
                  <a:schemeClr val="dk1"/>
                </a:solidFill>
                <a:latin typeface="Gill Sans"/>
                <a:ea typeface="Gill Sans"/>
                <a:cs typeface="Gill Sans"/>
                <a:sym typeface="Gill Sans"/>
              </a:rPr>
              <a:t>Salt</a:t>
            </a:r>
            <a:endParaRPr/>
          </a:p>
        </p:txBody>
      </p:sp>
      <p:sp>
        <p:nvSpPr>
          <p:cNvPr id="2" name="TextBox 1">
            <a:extLst>
              <a:ext uri="{FF2B5EF4-FFF2-40B4-BE49-F238E27FC236}">
                <a16:creationId xmlns:a16="http://schemas.microsoft.com/office/drawing/2014/main" id="{11FE948C-87AB-448D-86C3-9D26AFEE2DCE}"/>
              </a:ext>
            </a:extLst>
          </p:cNvPr>
          <p:cNvSpPr txBox="1"/>
          <p:nvPr/>
        </p:nvSpPr>
        <p:spPr>
          <a:xfrm>
            <a:off x="533401" y="4953000"/>
            <a:ext cx="8153400" cy="2246769"/>
          </a:xfrm>
          <a:prstGeom prst="rect">
            <a:avLst/>
          </a:prstGeom>
          <a:noFill/>
        </p:spPr>
        <p:txBody>
          <a:bodyPr wrap="square" rtlCol="0">
            <a:spAutoFit/>
          </a:bodyPr>
          <a:lstStyle/>
          <a:p>
            <a:r>
              <a:rPr lang="en-US" sz="2800" u="sng" dirty="0">
                <a:solidFill>
                  <a:schemeClr val="accent2"/>
                </a:solidFill>
                <a:hlinkClick r:id="rId4">
                  <a:extLst>
                    <a:ext uri="{A12FA001-AC4F-418D-AE19-62706E023703}">
                      <ahyp:hlinkClr xmlns:ahyp="http://schemas.microsoft.com/office/drawing/2018/hyperlinkcolor" val="tx"/>
                    </a:ext>
                  </a:extLst>
                </a:hlinkClick>
              </a:rPr>
              <a:t>Sodium</a:t>
            </a:r>
            <a:r>
              <a:rPr lang="en-US" sz="2800" dirty="0"/>
              <a:t>, with one outer electron, will become a positive ion when it gives its one electron to chlorine. </a:t>
            </a:r>
            <a:r>
              <a:rPr lang="en-US" sz="2800" u="sng" dirty="0">
                <a:solidFill>
                  <a:schemeClr val="accent2"/>
                </a:solidFill>
                <a:hlinkClick r:id="rId5">
                  <a:extLst>
                    <a:ext uri="{A12FA001-AC4F-418D-AE19-62706E023703}">
                      <ahyp:hlinkClr xmlns:ahyp="http://schemas.microsoft.com/office/drawing/2018/hyperlinkcolor" val="tx"/>
                    </a:ext>
                  </a:extLst>
                </a:hlinkClick>
              </a:rPr>
              <a:t>Chlorine</a:t>
            </a:r>
            <a:r>
              <a:rPr lang="en-US" sz="2800" dirty="0">
                <a:hlinkClick r:id="rId5">
                  <a:extLst>
                    <a:ext uri="{A12FA001-AC4F-418D-AE19-62706E023703}">
                      <ahyp:hlinkClr xmlns:ahyp="http://schemas.microsoft.com/office/drawing/2018/hyperlinkcolor" val="tx"/>
                    </a:ext>
                  </a:extLst>
                </a:hlinkClick>
              </a:rPr>
              <a:t> </a:t>
            </a:r>
            <a:r>
              <a:rPr lang="en-US" sz="2800" dirty="0"/>
              <a:t>will become a negative ion.</a:t>
            </a:r>
          </a:p>
          <a:p>
            <a:r>
              <a:rPr lang="en-US" sz="2800" dirty="0"/>
              <a:t>This chemical reaction creates a </a:t>
            </a:r>
            <a:r>
              <a:rPr lang="en-US" sz="2800" b="1" u="sng" dirty="0"/>
              <a:t>NEW</a:t>
            </a:r>
            <a:r>
              <a:rPr lang="en-US" sz="2800" dirty="0"/>
              <a:t> substance, salt.</a:t>
            </a:r>
          </a:p>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title"/>
          </p:nvPr>
        </p:nvSpPr>
        <p:spPr>
          <a:xfrm>
            <a:off x="0" y="228600"/>
            <a:ext cx="8991600" cy="914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Examples of another fancy ionic bond:</a:t>
            </a:r>
            <a:endParaRPr dirty="0"/>
          </a:p>
        </p:txBody>
      </p:sp>
      <p:sp>
        <p:nvSpPr>
          <p:cNvPr id="329" name="Google Shape;329;p44"/>
          <p:cNvSpPr txBox="1"/>
          <p:nvPr/>
        </p:nvSpPr>
        <p:spPr>
          <a:xfrm>
            <a:off x="214700" y="5293350"/>
            <a:ext cx="7672200" cy="9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50" b="1">
                <a:solidFill>
                  <a:srgbClr val="5F6368"/>
                </a:solidFill>
                <a:highlight>
                  <a:srgbClr val="FFFFFF"/>
                </a:highlight>
                <a:latin typeface="Roboto"/>
                <a:ea typeface="Roboto"/>
                <a:cs typeface="Roboto"/>
                <a:sym typeface="Roboto"/>
              </a:rPr>
              <a:t>Fun fact</a:t>
            </a:r>
            <a:r>
              <a:rPr lang="en-US" sz="2350" b="1">
                <a:solidFill>
                  <a:srgbClr val="666666"/>
                </a:solidFill>
                <a:highlight>
                  <a:srgbClr val="FFFFFF"/>
                </a:highlight>
                <a:latin typeface="Roboto"/>
                <a:ea typeface="Roboto"/>
                <a:cs typeface="Roboto"/>
                <a:sym typeface="Roboto"/>
              </a:rPr>
              <a:t>:</a:t>
            </a:r>
            <a:r>
              <a:rPr lang="en-US" sz="2350">
                <a:solidFill>
                  <a:srgbClr val="666666"/>
                </a:solidFill>
                <a:latin typeface="Roboto"/>
                <a:ea typeface="Roboto"/>
                <a:cs typeface="Roboto"/>
                <a:sym typeface="Roboto"/>
              </a:rPr>
              <a:t> Rock salt is used to change the freezing point in water i.e. salting the sidewalk or making ice cream</a:t>
            </a:r>
            <a:endParaRPr sz="2350">
              <a:solidFill>
                <a:srgbClr val="666666"/>
              </a:solidFill>
              <a:latin typeface="Roboto"/>
              <a:ea typeface="Roboto"/>
              <a:cs typeface="Roboto"/>
              <a:sym typeface="Roboto"/>
            </a:endParaRPr>
          </a:p>
        </p:txBody>
      </p:sp>
      <p:pic>
        <p:nvPicPr>
          <p:cNvPr id="330" name="Google Shape;330;p44"/>
          <p:cNvPicPr preferRelativeResize="0"/>
          <p:nvPr/>
        </p:nvPicPr>
        <p:blipFill>
          <a:blip r:embed="rId3">
            <a:alphaModFix/>
          </a:blip>
          <a:stretch>
            <a:fillRect/>
          </a:stretch>
        </p:blipFill>
        <p:spPr>
          <a:xfrm>
            <a:off x="214700" y="1542375"/>
            <a:ext cx="7557825" cy="2813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a:spLocks noGrp="1"/>
          </p:cNvSpPr>
          <p:nvPr>
            <p:ph type="title"/>
          </p:nvPr>
        </p:nvSpPr>
        <p:spPr>
          <a:xfrm>
            <a:off x="457200" y="152400"/>
            <a:ext cx="8229600" cy="641325"/>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b="1" dirty="0"/>
              <a:t>Covalent Bonds</a:t>
            </a:r>
            <a:endParaRPr b="1" dirty="0"/>
          </a:p>
        </p:txBody>
      </p:sp>
      <p:sp>
        <p:nvSpPr>
          <p:cNvPr id="337" name="Google Shape;337;p45"/>
          <p:cNvSpPr txBox="1">
            <a:spLocks noGrp="1"/>
          </p:cNvSpPr>
          <p:nvPr>
            <p:ph type="body" idx="1"/>
          </p:nvPr>
        </p:nvSpPr>
        <p:spPr>
          <a:xfrm>
            <a:off x="0" y="793725"/>
            <a:ext cx="9144000" cy="5363175"/>
          </a:xfrm>
          <a:prstGeom prst="rect">
            <a:avLst/>
          </a:prstGeom>
        </p:spPr>
        <p:txBody>
          <a:bodyPr spcFirstLastPara="1" wrap="square" lIns="91425" tIns="45700" rIns="91425" bIns="45700" anchor="t" anchorCtr="0">
            <a:noAutofit/>
          </a:bodyPr>
          <a:lstStyle/>
          <a:p>
            <a:pPr marL="0" lvl="0" indent="0">
              <a:spcBef>
                <a:spcPts val="600"/>
              </a:spcBef>
              <a:spcAft>
                <a:spcPts val="0"/>
              </a:spcAft>
              <a:buNone/>
            </a:pPr>
            <a:r>
              <a:rPr lang="en-US" b="1" dirty="0"/>
              <a:t>Example 2</a:t>
            </a:r>
            <a:r>
              <a:rPr lang="en-US" dirty="0"/>
              <a:t>: </a:t>
            </a:r>
            <a:r>
              <a:rPr lang="en-US" u="sng" dirty="0"/>
              <a:t>Covalent bonds</a:t>
            </a:r>
            <a:r>
              <a:rPr lang="en-US" dirty="0"/>
              <a:t>- atoms </a:t>
            </a:r>
            <a:r>
              <a:rPr lang="en-US" b="1" u="sng" dirty="0"/>
              <a:t>share</a:t>
            </a:r>
            <a:r>
              <a:rPr lang="en-US" b="1" dirty="0"/>
              <a:t> </a:t>
            </a:r>
            <a:r>
              <a:rPr lang="en-US" dirty="0"/>
              <a:t>lone electrons to create a pair of electrons </a:t>
            </a:r>
          </a:p>
          <a:p>
            <a:pPr marL="0" lvl="0" indent="0">
              <a:spcBef>
                <a:spcPts val="600"/>
              </a:spcBef>
              <a:spcAft>
                <a:spcPts val="0"/>
              </a:spcAft>
              <a:buNone/>
            </a:pPr>
            <a:r>
              <a:rPr lang="en-US" dirty="0"/>
              <a:t>(</a:t>
            </a:r>
            <a:r>
              <a:rPr lang="en-US" dirty="0">
                <a:highlight>
                  <a:srgbClr val="FFFF00"/>
                </a:highlight>
              </a:rPr>
              <a:t>ALWAYS non-metals</a:t>
            </a:r>
            <a:r>
              <a:rPr lang="en-US" dirty="0"/>
              <a:t>)</a:t>
            </a:r>
            <a:endParaRPr dirty="0"/>
          </a:p>
        </p:txBody>
      </p:sp>
      <p:pic>
        <p:nvPicPr>
          <p:cNvPr id="338" name="Google Shape;338;p45"/>
          <p:cNvPicPr preferRelativeResize="0"/>
          <p:nvPr/>
        </p:nvPicPr>
        <p:blipFill>
          <a:blip r:embed="rId3">
            <a:alphaModFix/>
          </a:blip>
          <a:stretch>
            <a:fillRect/>
          </a:stretch>
        </p:blipFill>
        <p:spPr>
          <a:xfrm>
            <a:off x="256224" y="2438400"/>
            <a:ext cx="4849176" cy="4419600"/>
          </a:xfrm>
          <a:prstGeom prst="rect">
            <a:avLst/>
          </a:prstGeom>
          <a:noFill/>
          <a:ln>
            <a:noFill/>
          </a:ln>
        </p:spPr>
      </p:pic>
      <p:pic>
        <p:nvPicPr>
          <p:cNvPr id="339" name="Google Shape;339;p45"/>
          <p:cNvPicPr preferRelativeResize="0"/>
          <p:nvPr/>
        </p:nvPicPr>
        <p:blipFill rotWithShape="1">
          <a:blip r:embed="rId4">
            <a:alphaModFix/>
          </a:blip>
          <a:srcRect l="-60694" b="-49992"/>
          <a:stretch/>
        </p:blipFill>
        <p:spPr>
          <a:xfrm>
            <a:off x="2850201" y="2225892"/>
            <a:ext cx="6037575" cy="2515775"/>
          </a:xfrm>
          <a:prstGeom prst="rect">
            <a:avLst/>
          </a:prstGeom>
          <a:noFill/>
          <a:ln>
            <a:noFill/>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ain drops">
  <a:themeElements>
    <a:clrScheme name="">
      <a:dk1>
        <a:srgbClr val="000000"/>
      </a:dk1>
      <a:lt1>
        <a:srgbClr val="66CCFF"/>
      </a:lt1>
      <a:dk2>
        <a:srgbClr val="000000"/>
      </a:dk2>
      <a:lt2>
        <a:srgbClr val="808080"/>
      </a:lt2>
      <a:accent1>
        <a:srgbClr val="00CC99"/>
      </a:accent1>
      <a:accent2>
        <a:srgbClr val="3333CC"/>
      </a:accent2>
      <a:accent3>
        <a:srgbClr val="B8E2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66"/>
            </a:solidFill>
            <a:effectLst/>
            <a:latin typeface="Eras Bold IT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66"/>
            </a:solidFill>
            <a:effectLst/>
            <a:latin typeface="Eras Bold ITC"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Rain drops</Template>
  <TotalTime>9549</TotalTime>
  <Words>1152</Words>
  <Application>Microsoft Office PowerPoint</Application>
  <PresentationFormat>On-screen Show (4:3)</PresentationFormat>
  <Paragraphs>119</Paragraphs>
  <Slides>33</Slides>
  <Notes>15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33</vt:i4>
      </vt:variant>
    </vt:vector>
  </HeadingPairs>
  <TitlesOfParts>
    <vt:vector size="51" baseType="lpstr">
      <vt:lpstr>MS Mincho</vt:lpstr>
      <vt:lpstr>Andalus</vt:lpstr>
      <vt:lpstr>Arial</vt:lpstr>
      <vt:lpstr>Bookman Old Style</vt:lpstr>
      <vt:lpstr>Broadway</vt:lpstr>
      <vt:lpstr>Calibri</vt:lpstr>
      <vt:lpstr>Century Gothic</vt:lpstr>
      <vt:lpstr>Eras Bold ITC</vt:lpstr>
      <vt:lpstr>Gill Sans</vt:lpstr>
      <vt:lpstr>Jokerman</vt:lpstr>
      <vt:lpstr>Maiandra GD</vt:lpstr>
      <vt:lpstr>Roboto</vt:lpstr>
      <vt:lpstr>Times New Roman</vt:lpstr>
      <vt:lpstr>Wingdings</vt:lpstr>
      <vt:lpstr>Wingdings 2</vt:lpstr>
      <vt:lpstr>Wingdings 3</vt:lpstr>
      <vt:lpstr>Rain drops</vt:lpstr>
      <vt:lpstr>Ion</vt:lpstr>
      <vt:lpstr>Elements combine to form compounds  Chemistry of a Snowflake (5:59) Types of Bonds (9:45)</vt:lpstr>
      <vt:lpstr>Background &amp; Review Information</vt:lpstr>
      <vt:lpstr>Octet Rule</vt:lpstr>
      <vt:lpstr>PowerPoint Presentation</vt:lpstr>
      <vt:lpstr>PowerPoint Presentation</vt:lpstr>
      <vt:lpstr>Examples of an other ionic bond:</vt:lpstr>
      <vt:lpstr>PowerPoint Presentation</vt:lpstr>
      <vt:lpstr>Examples of another fancy ionic bond:</vt:lpstr>
      <vt:lpstr>Covalent Bonds</vt:lpstr>
      <vt:lpstr>PowerPoint Presentation</vt:lpstr>
      <vt:lpstr>PowerPoint Presentation</vt:lpstr>
      <vt:lpstr>PowerPoint Presentation</vt:lpstr>
      <vt:lpstr>PowerPoint Presentation</vt:lpstr>
      <vt:lpstr>Compounds have different properties from elements</vt:lpstr>
      <vt:lpstr>Forming Compounds:  Chemical Reactions</vt:lpstr>
      <vt:lpstr>Diagram each molecule:  Carbon atom  Oxygen atom</vt:lpstr>
      <vt:lpstr>Diagram each molecule:  Carbon atom  Hydrogen atom Nitrogen</vt:lpstr>
      <vt:lpstr>PowerPoint Presentation</vt:lpstr>
      <vt:lpstr>PowerPoint Presentation</vt:lpstr>
      <vt:lpstr>Atoms combine in predictable numbers</vt:lpstr>
      <vt:lpstr>Diagram H2O:  What type of bond is formed? Ionic or Covalent </vt:lpstr>
      <vt:lpstr>PowerPoint Presentation</vt:lpstr>
      <vt:lpstr>PowerPoint Presentation</vt:lpstr>
      <vt:lpstr>Diagram NaCl:  What type of bond is formed? Ionic or Covalent</vt:lpstr>
      <vt:lpstr>PowerPoint Presentation</vt:lpstr>
      <vt:lpstr>PowerPoint Presentation</vt:lpstr>
      <vt:lpstr>PowerPoint Presentation</vt:lpstr>
      <vt:lpstr>SUBSCRIPTS</vt:lpstr>
      <vt:lpstr>PowerPoint Presentation</vt:lpstr>
      <vt:lpstr>PowerPoint Presentation</vt:lpstr>
      <vt:lpstr>FAQs</vt:lpstr>
      <vt:lpstr>FAQs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Britt</dc:creator>
  <cp:lastModifiedBy>Kurinsky, Brittany</cp:lastModifiedBy>
  <cp:revision>58</cp:revision>
  <dcterms:created xsi:type="dcterms:W3CDTF">2013-05-19T16:06:18Z</dcterms:created>
  <dcterms:modified xsi:type="dcterms:W3CDTF">2020-11-05T12:30:35Z</dcterms:modified>
</cp:coreProperties>
</file>