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111"/>
  </p:notesMasterIdLst>
  <p:handoutMasterIdLst>
    <p:handoutMasterId r:id="rId112"/>
  </p:handoutMasterIdLst>
  <p:sldIdLst>
    <p:sldId id="256" r:id="rId2"/>
    <p:sldId id="360" r:id="rId3"/>
    <p:sldId id="369" r:id="rId4"/>
    <p:sldId id="361" r:id="rId5"/>
    <p:sldId id="257" r:id="rId6"/>
    <p:sldId id="258" r:id="rId7"/>
    <p:sldId id="259" r:id="rId8"/>
    <p:sldId id="260" r:id="rId9"/>
    <p:sldId id="338" r:id="rId10"/>
    <p:sldId id="339" r:id="rId11"/>
    <p:sldId id="340" r:id="rId12"/>
    <p:sldId id="261" r:id="rId13"/>
    <p:sldId id="332" r:id="rId14"/>
    <p:sldId id="262" r:id="rId15"/>
    <p:sldId id="334" r:id="rId16"/>
    <p:sldId id="333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373" r:id="rId26"/>
    <p:sldId id="374" r:id="rId27"/>
    <p:sldId id="271" r:id="rId28"/>
    <p:sldId id="272" r:id="rId29"/>
    <p:sldId id="325" r:id="rId30"/>
    <p:sldId id="273" r:id="rId31"/>
    <p:sldId id="341" r:id="rId32"/>
    <p:sldId id="274" r:id="rId33"/>
    <p:sldId id="277" r:id="rId34"/>
    <p:sldId id="278" r:id="rId35"/>
    <p:sldId id="279" r:id="rId36"/>
    <p:sldId id="280" r:id="rId37"/>
    <p:sldId id="281" r:id="rId38"/>
    <p:sldId id="282" r:id="rId39"/>
    <p:sldId id="362" r:id="rId40"/>
    <p:sldId id="283" r:id="rId41"/>
    <p:sldId id="284" r:id="rId42"/>
    <p:sldId id="285" r:id="rId43"/>
    <p:sldId id="344" r:id="rId44"/>
    <p:sldId id="286" r:id="rId45"/>
    <p:sldId id="314" r:id="rId46"/>
    <p:sldId id="345" r:id="rId47"/>
    <p:sldId id="315" r:id="rId48"/>
    <p:sldId id="321" r:id="rId49"/>
    <p:sldId id="287" r:id="rId50"/>
    <p:sldId id="291" r:id="rId51"/>
    <p:sldId id="328" r:id="rId52"/>
    <p:sldId id="312" r:id="rId53"/>
    <p:sldId id="326" r:id="rId54"/>
    <p:sldId id="292" r:id="rId55"/>
    <p:sldId id="329" r:id="rId56"/>
    <p:sldId id="313" r:id="rId57"/>
    <p:sldId id="293" r:id="rId58"/>
    <p:sldId id="331" r:id="rId59"/>
    <p:sldId id="294" r:id="rId60"/>
    <p:sldId id="383" r:id="rId61"/>
    <p:sldId id="385" r:id="rId62"/>
    <p:sldId id="354" r:id="rId63"/>
    <p:sldId id="295" r:id="rId64"/>
    <p:sldId id="351" r:id="rId65"/>
    <p:sldId id="375" r:id="rId66"/>
    <p:sldId id="376" r:id="rId67"/>
    <p:sldId id="377" r:id="rId68"/>
    <p:sldId id="378" r:id="rId69"/>
    <p:sldId id="380" r:id="rId70"/>
    <p:sldId id="296" r:id="rId71"/>
    <p:sldId id="364" r:id="rId72"/>
    <p:sldId id="297" r:id="rId73"/>
    <p:sldId id="330" r:id="rId74"/>
    <p:sldId id="318" r:id="rId75"/>
    <p:sldId id="381" r:id="rId76"/>
    <p:sldId id="382" r:id="rId77"/>
    <p:sldId id="298" r:id="rId78"/>
    <p:sldId id="316" r:id="rId79"/>
    <p:sldId id="317" r:id="rId80"/>
    <p:sldId id="299" r:id="rId81"/>
    <p:sldId id="319" r:id="rId82"/>
    <p:sldId id="301" r:id="rId83"/>
    <p:sldId id="371" r:id="rId84"/>
    <p:sldId id="346" r:id="rId85"/>
    <p:sldId id="300" r:id="rId86"/>
    <p:sldId id="342" r:id="rId87"/>
    <p:sldId id="359" r:id="rId88"/>
    <p:sldId id="355" r:id="rId89"/>
    <p:sldId id="303" r:id="rId90"/>
    <p:sldId id="366" r:id="rId91"/>
    <p:sldId id="347" r:id="rId92"/>
    <p:sldId id="304" r:id="rId93"/>
    <p:sldId id="357" r:id="rId94"/>
    <p:sldId id="358" r:id="rId95"/>
    <p:sldId id="307" r:id="rId96"/>
    <p:sldId id="308" r:id="rId97"/>
    <p:sldId id="309" r:id="rId98"/>
    <p:sldId id="320" r:id="rId99"/>
    <p:sldId id="365" r:id="rId100"/>
    <p:sldId id="310" r:id="rId101"/>
    <p:sldId id="368" r:id="rId102"/>
    <p:sldId id="322" r:id="rId103"/>
    <p:sldId id="348" r:id="rId104"/>
    <p:sldId id="349" r:id="rId105"/>
    <p:sldId id="350" r:id="rId106"/>
    <p:sldId id="384" r:id="rId107"/>
    <p:sldId id="311" r:id="rId108"/>
    <p:sldId id="372" r:id="rId109"/>
    <p:sldId id="323" r:id="rId110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FC04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89" autoAdjust="0"/>
    <p:restoredTop sz="94624" autoAdjust="0"/>
  </p:normalViewPr>
  <p:slideViewPr>
    <p:cSldViewPr>
      <p:cViewPr varScale="1">
        <p:scale>
          <a:sx n="70" d="100"/>
          <a:sy n="70" d="100"/>
        </p:scale>
        <p:origin x="-131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490" cy="464662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960" y="0"/>
            <a:ext cx="2971490" cy="464662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r">
              <a:defRPr sz="1200"/>
            </a:lvl1pPr>
          </a:lstStyle>
          <a:p>
            <a:fld id="{5F1CEDDC-54BB-4D9F-8494-8541B8EC036E}" type="datetimeFigureOut">
              <a:rPr lang="en-US" smtClean="0"/>
              <a:pPr/>
              <a:t>1/16/2017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153"/>
            <a:ext cx="2971490" cy="464662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960" y="8830153"/>
            <a:ext cx="2971490" cy="464662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r">
              <a:defRPr sz="1200"/>
            </a:lvl1pPr>
          </a:lstStyle>
          <a:p>
            <a:fld id="{A7A88978-5531-4EAA-9350-1F21B2412E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1887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490" cy="464662"/>
          </a:xfrm>
          <a:prstGeom prst="rect">
            <a:avLst/>
          </a:prstGeom>
        </p:spPr>
        <p:txBody>
          <a:bodyPr vert="horz" lIns="91320" tIns="45660" rIns="91320" bIns="4566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960" y="0"/>
            <a:ext cx="2971490" cy="464662"/>
          </a:xfrm>
          <a:prstGeom prst="rect">
            <a:avLst/>
          </a:prstGeom>
        </p:spPr>
        <p:txBody>
          <a:bodyPr vert="horz" lIns="91320" tIns="45660" rIns="91320" bIns="45660" rtlCol="0"/>
          <a:lstStyle>
            <a:lvl1pPr algn="r">
              <a:defRPr sz="1200"/>
            </a:lvl1pPr>
          </a:lstStyle>
          <a:p>
            <a:fld id="{4393AE64-B187-4C24-AB2C-A11A948E047F}" type="datetimeFigureOut">
              <a:rPr lang="en-US" smtClean="0"/>
              <a:pPr/>
              <a:t>1/16/2017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8500"/>
            <a:ext cx="46450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20" tIns="45660" rIns="91320" bIns="4566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490" y="4415079"/>
            <a:ext cx="5487020" cy="4183539"/>
          </a:xfrm>
          <a:prstGeom prst="rect">
            <a:avLst/>
          </a:prstGeom>
        </p:spPr>
        <p:txBody>
          <a:bodyPr vert="horz" lIns="91320" tIns="45660" rIns="91320" bIns="4566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0153"/>
            <a:ext cx="2971490" cy="464662"/>
          </a:xfrm>
          <a:prstGeom prst="rect">
            <a:avLst/>
          </a:prstGeom>
        </p:spPr>
        <p:txBody>
          <a:bodyPr vert="horz" lIns="91320" tIns="45660" rIns="91320" bIns="4566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960" y="8830153"/>
            <a:ext cx="2971490" cy="464662"/>
          </a:xfrm>
          <a:prstGeom prst="rect">
            <a:avLst/>
          </a:prstGeom>
        </p:spPr>
        <p:txBody>
          <a:bodyPr vert="horz" lIns="91320" tIns="45660" rIns="91320" bIns="45660" rtlCol="0" anchor="b"/>
          <a:lstStyle>
            <a:lvl1pPr algn="r">
              <a:defRPr sz="1200"/>
            </a:lvl1pPr>
          </a:lstStyle>
          <a:p>
            <a:fld id="{167625B9-78EB-4876-8BDB-EAD0DDFEAA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11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F7716-E2C1-4956-9FFA-1DAA8039ACB3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877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380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4086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4980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90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F7716-E2C1-4956-9FFA-1DAA8039ACB3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94</a:t>
            </a:fld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95</a:t>
            </a:fld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96</a:t>
            </a:fld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97</a:t>
            </a:fld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98</a:t>
            </a:fld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99</a:t>
            </a:fld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100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F7716-E2C1-4956-9FFA-1DAA8039ACB3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28B67-9474-41DC-A34F-E81204F7B77A}" type="slidenum">
              <a:rPr lang="en-US" smtClean="0"/>
              <a:pPr/>
              <a:t>101</a:t>
            </a:fld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102</a:t>
            </a:fld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103</a:t>
            </a:fld>
            <a:endParaRPr 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104</a:t>
            </a:fld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105</a:t>
            </a:fld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107</a:t>
            </a:fld>
            <a:endParaRPr 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5B9-78EB-4876-8BDB-EAD0DDFEAA0F}" type="slidenum">
              <a:rPr lang="en-US" smtClean="0"/>
              <a:pPr/>
              <a:t>109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E16D4A-1EB4-4AB0-A456-062EFD0ECDAC}" type="datetimeFigureOut">
              <a:rPr lang="en-US" smtClean="0"/>
              <a:pPr/>
              <a:t>1/16/2017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A7F9D6-600F-46DA-AE8A-FA42090C9A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E16D4A-1EB4-4AB0-A456-062EFD0ECDAC}" type="datetimeFigureOut">
              <a:rPr lang="en-US" smtClean="0"/>
              <a:pPr/>
              <a:t>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A7F9D6-600F-46DA-AE8A-FA42090C9A1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E16D4A-1EB4-4AB0-A456-062EFD0ECDAC}" type="datetimeFigureOut">
              <a:rPr lang="en-US" smtClean="0"/>
              <a:pPr/>
              <a:t>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A7F9D6-600F-46DA-AE8A-FA42090C9A1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E16D4A-1EB4-4AB0-A456-062EFD0ECDAC}" type="datetimeFigureOut">
              <a:rPr lang="en-US" smtClean="0"/>
              <a:pPr/>
              <a:t>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A7F9D6-600F-46DA-AE8A-FA42090C9A1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E16D4A-1EB4-4AB0-A456-062EFD0ECDAC}" type="datetimeFigureOut">
              <a:rPr lang="en-US" smtClean="0"/>
              <a:pPr/>
              <a:t>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A7F9D6-600F-46DA-AE8A-FA42090C9A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E16D4A-1EB4-4AB0-A456-062EFD0ECDAC}" type="datetimeFigureOut">
              <a:rPr lang="en-US" smtClean="0"/>
              <a:pPr/>
              <a:t>1/16/2017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A7F9D6-600F-46DA-AE8A-FA42090C9A1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E16D4A-1EB4-4AB0-A456-062EFD0ECDAC}" type="datetimeFigureOut">
              <a:rPr lang="en-US" smtClean="0"/>
              <a:pPr/>
              <a:t>1/16/2017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A7F9D6-600F-46DA-AE8A-FA42090C9A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E16D4A-1EB4-4AB0-A456-062EFD0ECDAC}" type="datetimeFigureOut">
              <a:rPr lang="en-US" smtClean="0"/>
              <a:pPr/>
              <a:t>1/16/2017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A7F9D6-600F-46DA-AE8A-FA42090C9A1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E16D4A-1EB4-4AB0-A456-062EFD0ECDAC}" type="datetimeFigureOut">
              <a:rPr lang="en-US" smtClean="0"/>
              <a:pPr/>
              <a:t>1/16/2017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A7F9D6-600F-46DA-AE8A-FA42090C9A1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E16D4A-1EB4-4AB0-A456-062EFD0ECDAC}" type="datetimeFigureOut">
              <a:rPr lang="en-US" smtClean="0"/>
              <a:pPr/>
              <a:t>1/16/2017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A7F9D6-600F-46DA-AE8A-FA42090C9A1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2DE16D4A-1EB4-4AB0-A456-062EFD0ECDAC}" type="datetimeFigureOut">
              <a:rPr lang="en-US" smtClean="0"/>
              <a:pPr/>
              <a:t>1/16/2017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74A7F9D6-600F-46DA-AE8A-FA42090C9A1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2DE16D4A-1EB4-4AB0-A456-062EFD0ECDAC}" type="datetimeFigureOut">
              <a:rPr lang="en-US" smtClean="0"/>
              <a:pPr/>
              <a:t>1/16/2017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74A7F9D6-600F-46DA-AE8A-FA42090C9A1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gif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mage:Italian_troops_at_Isonzo_river.jpg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80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://www.russiannobility.org/images2/Nickolas2.jpg&amp;imgrefurl=http://www.russiannobility.org/Default.asp?page=22&amp;h=476&amp;w=361&amp;sz=160&amp;hl=en&amp;start=4&amp;um=1&amp;tbnid=lxmoExn086TUWM:&amp;tbnh=129&amp;tbnw=98&amp;prev=/images?q=Czar+Nicholas+II&amp;um=1&amp;hl=en&amp;rlz=1T4DKUS_enUS267US269&amp;sa=N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hyperlink" Target="http://spencer.lib.ku.edu/exhibits/stpete/KSRL_FrostedWindows/ColorImages/J14.jpg" TargetMode="External"/><Relationship Id="rId4" Type="http://schemas.openxmlformats.org/officeDocument/2006/relationships/image" Target="../media/image8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62000" y="5873496"/>
            <a:ext cx="7772400" cy="98450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stellar" pitchFamily="18" charset="0"/>
              </a:rPr>
              <a:t>WORLD WAR I  (1914-1918)</a:t>
            </a:r>
            <a:endParaRPr lang="en-US" sz="4400" dirty="0">
              <a:solidFill>
                <a:schemeClr val="accent6">
                  <a:lumMod val="20000"/>
                  <a:lumOff val="80000"/>
                </a:schemeClr>
              </a:solidFill>
              <a:latin typeface="Castellar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81000" y="762000"/>
            <a:ext cx="8458200" cy="4953000"/>
          </a:xfrm>
        </p:spPr>
        <p:txBody>
          <a:bodyPr>
            <a:normAutofit/>
          </a:bodyPr>
          <a:lstStyle/>
          <a:p>
            <a:r>
              <a:rPr lang="en-US" sz="4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lgerian" pitchFamily="82" charset="0"/>
              </a:rPr>
              <a:t>“The war to end</a:t>
            </a:r>
          </a:p>
          <a:p>
            <a:r>
              <a:rPr lang="en-US" sz="4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lgerian" pitchFamily="82" charset="0"/>
              </a:rPr>
              <a:t>          all wars.”</a:t>
            </a:r>
            <a:endParaRPr lang="en-US" sz="4000" i="1" dirty="0">
              <a:solidFill>
                <a:schemeClr val="accent2">
                  <a:lumMod val="40000"/>
                  <a:lumOff val="60000"/>
                </a:schemeClr>
              </a:solidFill>
              <a:latin typeface="Algerian" pitchFamily="82" charset="0"/>
            </a:endParaRPr>
          </a:p>
        </p:txBody>
      </p:sp>
      <p:pic>
        <p:nvPicPr>
          <p:cNvPr id="6" name="Picture 8" descr="wcL0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0"/>
            <a:ext cx="436880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8" descr="wcL16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876800" y="3124200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0"/>
            <a:ext cx="3505200" cy="3560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Kaiser William II (1888-1918)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410200"/>
          </a:xfrm>
        </p:spPr>
        <p:txBody>
          <a:bodyPr/>
          <a:lstStyle/>
          <a:p>
            <a:pPr algn="ctr">
              <a:buFont typeface="Wingdings" pitchFamily="2" charset="2"/>
              <a:buChar char="Ø"/>
            </a:pPr>
            <a:r>
              <a:rPr lang="en-US" b="1" dirty="0" smtClean="0"/>
              <a:t>1888 </a:t>
            </a:r>
            <a:r>
              <a:rPr lang="en-US" dirty="0" smtClean="0"/>
              <a:t>– William I dies and eventually replaced by his son </a:t>
            </a:r>
            <a:r>
              <a:rPr lang="en-US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William II</a:t>
            </a:r>
          </a:p>
          <a:p>
            <a:r>
              <a:rPr lang="en-US" dirty="0" smtClean="0"/>
              <a:t>Disagrees with &amp; </a:t>
            </a:r>
            <a:r>
              <a:rPr lang="en-US" b="1" dirty="0" smtClean="0">
                <a:solidFill>
                  <a:srgbClr val="FFC000"/>
                </a:solidFill>
              </a:rPr>
              <a:t>replaces Bismarck…</a:t>
            </a:r>
          </a:p>
          <a:p>
            <a:pPr algn="ctr">
              <a:buNone/>
            </a:pPr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“dropping the pilot”</a:t>
            </a:r>
          </a:p>
          <a:p>
            <a:endParaRPr lang="en-US" dirty="0"/>
          </a:p>
        </p:txBody>
      </p:sp>
      <p:pic>
        <p:nvPicPr>
          <p:cNvPr id="4" name="Picture 4" descr="F:\Faculty\Smith\visual\1850-1905\wilhelm ii 18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024868"/>
            <a:ext cx="2743200" cy="3833132"/>
          </a:xfrm>
          <a:prstGeom prst="rect">
            <a:avLst/>
          </a:prstGeom>
          <a:noFill/>
        </p:spPr>
      </p:pic>
      <p:pic>
        <p:nvPicPr>
          <p:cNvPr id="5" name="Picture 4" descr="F:\Faculty\Smith\visual\1850-1905\bismarck - pilo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2958860"/>
            <a:ext cx="2792627" cy="3899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63093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The League of Nations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9200"/>
            <a:ext cx="7772400" cy="513636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One of Wilson’s 14 Points </a:t>
            </a:r>
            <a:r>
              <a:rPr lang="en-US" dirty="0" smtClean="0"/>
              <a:t>that were included into the treaty was the creation of this </a:t>
            </a:r>
            <a:r>
              <a:rPr lang="en-US" dirty="0" smtClean="0">
                <a:solidFill>
                  <a:srgbClr val="FFFF00"/>
                </a:solidFill>
              </a:rPr>
              <a:t>international organization </a:t>
            </a:r>
            <a:r>
              <a:rPr lang="en-US" dirty="0" smtClean="0"/>
              <a:t>to remedy injustice, work for peace &amp; create</a:t>
            </a:r>
          </a:p>
          <a:p>
            <a:pPr algn="ctr">
              <a:buNone/>
            </a:pPr>
            <a:r>
              <a:rPr lang="en-US" dirty="0" smtClean="0"/>
              <a:t> a 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“New World Order”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But the </a:t>
            </a:r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U.S. did not join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Senate </a:t>
            </a:r>
            <a:r>
              <a:rPr lang="en-US" dirty="0" smtClean="0"/>
              <a:t>rejected treaty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League a weak failure </a:t>
            </a:r>
          </a:p>
          <a:p>
            <a:pPr>
              <a:buNone/>
            </a:pPr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    </a:t>
            </a:r>
            <a:r>
              <a:rPr lang="en-US" dirty="0" smtClean="0">
                <a:solidFill>
                  <a:srgbClr val="FFFF00"/>
                </a:solidFill>
              </a:rPr>
              <a:t>(wont use force)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10" descr="wcM0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334000" y="4000500"/>
            <a:ext cx="3810000" cy="2857500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772400" cy="630936"/>
          </a:xfrm>
        </p:spPr>
        <p:txBody>
          <a:bodyPr/>
          <a:lstStyle/>
          <a:p>
            <a:r>
              <a:rPr lang="en-US" dirty="0" smtClean="0"/>
              <a:t>Adolf Hitler (1889-1945)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09600"/>
            <a:ext cx="8763000" cy="6248400"/>
          </a:xfrm>
        </p:spPr>
        <p:txBody>
          <a:bodyPr/>
          <a:lstStyle/>
          <a:p>
            <a:pPr marL="582930" indent="-514350">
              <a:buNone/>
            </a:pPr>
            <a:r>
              <a:rPr lang="en-US" dirty="0" smtClean="0">
                <a:solidFill>
                  <a:srgbClr val="FFFF00"/>
                </a:solidFill>
              </a:rPr>
              <a:t>“Out of the ashes of WWI, emerged Nazi Germany and the Second World War.”</a:t>
            </a:r>
          </a:p>
          <a:p>
            <a:pPr marL="582930" indent="-514350">
              <a:buFont typeface="Arial" pitchFamily="34" charset="0"/>
              <a:buChar char="•"/>
            </a:pPr>
            <a:r>
              <a:rPr lang="en-US" dirty="0" smtClean="0"/>
              <a:t>Weakness &amp; opposition to </a:t>
            </a:r>
            <a:r>
              <a:rPr lang="en-US" dirty="0" smtClean="0">
                <a:solidFill>
                  <a:srgbClr val="00B0F0"/>
                </a:solidFill>
              </a:rPr>
              <a:t>Weimar Republic</a:t>
            </a:r>
          </a:p>
          <a:p>
            <a:pPr marL="582930" indent="-514350"/>
            <a:r>
              <a:rPr lang="en-US" dirty="0" smtClean="0"/>
              <a:t>Humiliation &amp; anger over </a:t>
            </a:r>
            <a:r>
              <a:rPr lang="en-US" dirty="0" smtClean="0">
                <a:solidFill>
                  <a:srgbClr val="FF0000"/>
                </a:solidFill>
              </a:rPr>
              <a:t>the “Diktat”</a:t>
            </a:r>
          </a:p>
          <a:p>
            <a:pPr marL="582930" indent="-51435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Economic crisis (military build-up)</a:t>
            </a:r>
          </a:p>
          <a:p>
            <a:pPr marL="582930" indent="-514350">
              <a:buFont typeface="Arial" pitchFamily="34" charset="0"/>
              <a:buChar char="•"/>
            </a:pPr>
            <a:r>
              <a:rPr lang="en-US" dirty="0" smtClean="0"/>
              <a:t>All Germans need to unite</a:t>
            </a:r>
          </a:p>
          <a:p>
            <a:pPr marL="582930" indent="-514350">
              <a:buNone/>
            </a:pPr>
            <a:r>
              <a:rPr lang="en-US" dirty="0" smtClean="0"/>
              <a:t>             together</a:t>
            </a:r>
          </a:p>
          <a:p>
            <a:pPr marL="582930" indent="-514350">
              <a:buFont typeface="Arial" pitchFamily="34" charset="0"/>
              <a:buChar char="•"/>
            </a:pPr>
            <a:r>
              <a:rPr lang="en-US" dirty="0" smtClean="0"/>
              <a:t>German need for </a:t>
            </a:r>
            <a:r>
              <a:rPr lang="en-US" dirty="0" smtClean="0">
                <a:solidFill>
                  <a:srgbClr val="FF0000"/>
                </a:solidFill>
              </a:rPr>
              <a:t>“lebensraum”</a:t>
            </a:r>
          </a:p>
          <a:p>
            <a:pPr marL="582930" indent="-514350">
              <a:buNone/>
            </a:pPr>
            <a:r>
              <a:rPr lang="en-US" dirty="0" smtClean="0">
                <a:solidFill>
                  <a:srgbClr val="FF0000"/>
                </a:solidFill>
              </a:rPr>
              <a:t>                                       </a:t>
            </a:r>
            <a:r>
              <a:rPr lang="en-US" dirty="0" smtClean="0"/>
              <a:t>(living space)</a:t>
            </a:r>
          </a:p>
          <a:p>
            <a:pPr marL="582930" indent="-514350">
              <a:buNone/>
            </a:pPr>
            <a:endParaRPr lang="en-US" dirty="0"/>
          </a:p>
        </p:txBody>
      </p:sp>
      <p:pic>
        <p:nvPicPr>
          <p:cNvPr id="4" name="Picture 4" descr="F:\Faculty\Smith\visual\germany 1923-39\hitler - 19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3242488"/>
            <a:ext cx="2895600" cy="3615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914400"/>
          </a:xfrm>
        </p:spPr>
        <p:txBody>
          <a:bodyPr/>
          <a:lstStyle/>
          <a:p>
            <a:pPr algn="ctr"/>
            <a:r>
              <a:rPr lang="en-US" dirty="0" smtClean="0"/>
              <a:t>“</a:t>
            </a:r>
            <a:r>
              <a:rPr lang="en-US" dirty="0" err="1" smtClean="0"/>
              <a:t>Overweighted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6434" name="Picture 2" descr="OVERWEIGHT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8350" y="609600"/>
            <a:ext cx="5394061" cy="624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772400" cy="762000"/>
          </a:xfrm>
        </p:spPr>
        <p:txBody>
          <a:bodyPr/>
          <a:lstStyle/>
          <a:p>
            <a:pPr algn="ctr"/>
            <a:r>
              <a:rPr lang="en-US" dirty="0" smtClean="0"/>
              <a:t>“ALL TIED UP!”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3538" name="Picture 2" descr="http://rutlandhs.k12.vt.us/jpeterso/MOREWW1/TIEDU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762000"/>
            <a:ext cx="61722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9682" name="Picture 2" descr="http://www.authentichistory.com/ww1/cartoons/league_of_nations_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97613"/>
            <a:ext cx="7848600" cy="67295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1730" name="Picture 2" descr="http://www.authentichistory.com/ww1/cartoons/league_of_nations_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69860"/>
            <a:ext cx="6248400" cy="6688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8839200" cy="698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63093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Post World War I Europe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1066800"/>
            <a:ext cx="7772400" cy="5791200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In addition, </a:t>
            </a:r>
            <a:r>
              <a:rPr lang="en-US" dirty="0" smtClean="0">
                <a:solidFill>
                  <a:srgbClr val="FFFF00"/>
                </a:solidFill>
              </a:rPr>
              <a:t>Ottoman territory </a:t>
            </a:r>
            <a:r>
              <a:rPr lang="en-US" dirty="0" smtClean="0"/>
              <a:t>in the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Mid East </a:t>
            </a:r>
            <a:r>
              <a:rPr lang="en-US" dirty="0" smtClean="0"/>
              <a:t>carved into 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“mandates” </a:t>
            </a:r>
            <a:r>
              <a:rPr lang="en-US" dirty="0" smtClean="0"/>
              <a:t>controlled by</a:t>
            </a:r>
          </a:p>
          <a:p>
            <a:pPr algn="ctr">
              <a:buNone/>
            </a:pPr>
            <a:r>
              <a:rPr lang="en-US" dirty="0" smtClean="0"/>
              <a:t> 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Britain</a:t>
            </a:r>
            <a:r>
              <a:rPr lang="en-US" dirty="0" smtClean="0"/>
              <a:t> &amp; </a:t>
            </a:r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France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Picture 9" descr="wcL1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295400" y="609600"/>
            <a:ext cx="6858000" cy="4648200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1524000"/>
          </a:xfrm>
        </p:spPr>
        <p:txBody>
          <a:bodyPr/>
          <a:lstStyle/>
          <a:p>
            <a:pPr algn="ctr"/>
            <a:r>
              <a:rPr lang="en-US" sz="3200" dirty="0" smtClean="0"/>
              <a:t>Post WWI Homework Questions: </a:t>
            </a:r>
            <a:br>
              <a:rPr lang="en-US" sz="3200" dirty="0" smtClean="0"/>
            </a:br>
            <a:r>
              <a:rPr lang="en-US" sz="3200" dirty="0" smtClean="0"/>
              <a:t>Use </a:t>
            </a:r>
            <a:r>
              <a:rPr lang="en-US" sz="3200" dirty="0" err="1" smtClean="0"/>
              <a:t>chp</a:t>
            </a:r>
            <a:r>
              <a:rPr lang="en-US" sz="3200" dirty="0" smtClean="0"/>
              <a:t>. 30 (sects 1-2), </a:t>
            </a:r>
            <a:r>
              <a:rPr lang="en-US" sz="3200" dirty="0" err="1" smtClean="0"/>
              <a:t>chp</a:t>
            </a:r>
            <a:r>
              <a:rPr lang="en-US" sz="3200" dirty="0" smtClean="0"/>
              <a:t>. 31 (sects 3-4) &amp; </a:t>
            </a:r>
            <a:r>
              <a:rPr lang="en-US" sz="3200" dirty="0" err="1" smtClean="0"/>
              <a:t>chp</a:t>
            </a:r>
            <a:r>
              <a:rPr lang="en-US" sz="3200" dirty="0" smtClean="0"/>
              <a:t>. 32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763000" cy="5410200"/>
          </a:xfrm>
        </p:spPr>
        <p:txBody>
          <a:bodyPr>
            <a:normAutofit lnSpcReduction="10000"/>
          </a:bodyPr>
          <a:lstStyle/>
          <a:p>
            <a:pPr marL="582930" indent="-51435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What are the similarities &amp; differences between communism &amp; fascism?</a:t>
            </a:r>
          </a:p>
          <a:p>
            <a:pPr marL="582930" indent="-51435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How does a command economy work?</a:t>
            </a:r>
          </a:p>
          <a:p>
            <a:pPr marL="582930" indent="-51435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Identify who each of the following were:</a:t>
            </a:r>
          </a:p>
          <a:p>
            <a:pPr marL="68580" indent="0">
              <a:buNone/>
            </a:pPr>
            <a:r>
              <a:rPr lang="en-US" dirty="0" smtClean="0">
                <a:solidFill>
                  <a:srgbClr val="FFC000"/>
                </a:solidFill>
              </a:rPr>
              <a:t>Adolf Hitler, Josef Stalin, Benito Mussolini, </a:t>
            </a:r>
          </a:p>
          <a:p>
            <a:pPr marL="68580" indent="0">
              <a:buNone/>
            </a:pPr>
            <a:r>
              <a:rPr lang="en-US" dirty="0" smtClean="0">
                <a:solidFill>
                  <a:srgbClr val="FFC000"/>
                </a:solidFill>
              </a:rPr>
              <a:t> Neville Chamberlain, Winston Churchill,  FDR</a:t>
            </a:r>
          </a:p>
          <a:p>
            <a:pPr marL="582930" indent="-514350">
              <a:buAutoNum type="arabicPeriod" startAt="4"/>
            </a:pPr>
            <a:r>
              <a:rPr lang="en-US" dirty="0" smtClean="0">
                <a:solidFill>
                  <a:srgbClr val="39FC04"/>
                </a:solidFill>
              </a:rPr>
              <a:t>What was the “Versailles Diktat?”</a:t>
            </a:r>
          </a:p>
          <a:p>
            <a:pPr marL="582930" indent="-514350">
              <a:buAutoNum type="arabicPeriod" startAt="4"/>
            </a:pPr>
            <a:r>
              <a:rPr lang="en-US" dirty="0" smtClean="0">
                <a:solidFill>
                  <a:srgbClr val="39FC04"/>
                </a:solidFill>
              </a:rPr>
              <a:t>Explain Hitler’s “Final Solution.” </a:t>
            </a:r>
          </a:p>
          <a:p>
            <a:pPr marL="582930" indent="-514350">
              <a:buAutoNum type="arabicPeriod" startAt="4"/>
            </a:pPr>
            <a:r>
              <a:rPr lang="en-US" dirty="0" smtClean="0">
                <a:solidFill>
                  <a:srgbClr val="39FC04"/>
                </a:solidFill>
              </a:rPr>
              <a:t>What was the Nazi-Soviet Non-Aggression Pact?</a:t>
            </a:r>
          </a:p>
          <a:p>
            <a:pPr marL="582930" indent="-514350">
              <a:buAutoNum type="arabicPeriod" startAt="4"/>
            </a:pPr>
            <a:r>
              <a:rPr lang="en-US" dirty="0" smtClean="0">
                <a:solidFill>
                  <a:srgbClr val="39FC04"/>
                </a:solidFill>
              </a:rPr>
              <a:t>What famous decision did President Truman make in 1945 and why did he make it?</a:t>
            </a:r>
            <a:endParaRPr lang="en-US" dirty="0">
              <a:solidFill>
                <a:srgbClr val="39FC0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2795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0530" name="Picture 2" descr="http://www.atlas-historique.net/cartographie/1914-1945/grand_format/EmpireOttoman1920GF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857250"/>
            <a:ext cx="7239000" cy="6000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4371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Kaiser William II (1888-1918)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/>
          <a:lstStyle/>
          <a:p>
            <a:r>
              <a:rPr lang="en-US" sz="2600" dirty="0" smtClean="0"/>
              <a:t>Adopts a new, aggressive foreign policy</a:t>
            </a:r>
          </a:p>
          <a:p>
            <a:pPr>
              <a:buNone/>
            </a:pPr>
            <a:r>
              <a:rPr lang="en-US" sz="2600" dirty="0" smtClean="0"/>
              <a:t> </a:t>
            </a:r>
          </a:p>
          <a:p>
            <a:pPr algn="ctr">
              <a:buFont typeface="Wingdings" pitchFamily="2" charset="2"/>
              <a:buChar char="v"/>
            </a:pPr>
            <a:r>
              <a:rPr lang="en-US" sz="2600" dirty="0" smtClean="0"/>
              <a:t>Colonial expansion &amp; a strong navy (rivals England)</a:t>
            </a:r>
          </a:p>
          <a:p>
            <a:pPr algn="ctr">
              <a:buFont typeface="Wingdings" pitchFamily="2" charset="2"/>
              <a:buChar char="v"/>
            </a:pPr>
            <a:endParaRPr lang="en-US" sz="2600" dirty="0" smtClean="0"/>
          </a:p>
          <a:p>
            <a:pPr algn="ctr">
              <a:buFont typeface="Wingdings" pitchFamily="2" charset="2"/>
              <a:buChar char="v"/>
            </a:pPr>
            <a:r>
              <a:rPr lang="en-US" sz="2600" dirty="0" smtClean="0"/>
              <a:t>Alienates Russia (who becomes an ally of France)</a:t>
            </a:r>
          </a:p>
          <a:p>
            <a:endParaRPr lang="en-US" dirty="0"/>
          </a:p>
        </p:txBody>
      </p:sp>
      <p:pic>
        <p:nvPicPr>
          <p:cNvPr id="4" name="Picture 6" descr="kaiserwill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04800" y="3452902"/>
            <a:ext cx="2771147" cy="3405098"/>
          </a:xfrm>
          <a:prstGeom prst="rect">
            <a:avLst/>
          </a:prstGeom>
          <a:noFill/>
          <a:ln/>
        </p:spPr>
      </p:pic>
      <p:pic>
        <p:nvPicPr>
          <p:cNvPr id="153602" name="Picture 2" descr="http://www.geocities.com/iturks/assets/images/guglielmosecondosttatsbibliothe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3367162"/>
            <a:ext cx="2667000" cy="34908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352800" y="4343400"/>
            <a:ext cx="25094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C000"/>
                </a:solidFill>
              </a:rPr>
              <a:t>William II’s actions</a:t>
            </a:r>
          </a:p>
          <a:p>
            <a:pPr algn="ctr"/>
            <a:r>
              <a:rPr lang="en-US" sz="2000" b="1" dirty="0" smtClean="0">
                <a:solidFill>
                  <a:srgbClr val="FFC000"/>
                </a:solidFill>
              </a:rPr>
              <a:t>make enemies and</a:t>
            </a:r>
          </a:p>
          <a:p>
            <a:pPr algn="ctr"/>
            <a:r>
              <a:rPr lang="en-US" sz="2000" b="1" dirty="0" smtClean="0">
                <a:solidFill>
                  <a:srgbClr val="FFC000"/>
                </a:solidFill>
              </a:rPr>
              <a:t>threaten the peace</a:t>
            </a:r>
          </a:p>
          <a:p>
            <a:pPr algn="ctr"/>
            <a:r>
              <a:rPr lang="en-US" sz="2000" b="1" dirty="0" smtClean="0">
                <a:solidFill>
                  <a:srgbClr val="FFC000"/>
                </a:solidFill>
              </a:rPr>
              <a:t>of Europe.</a:t>
            </a:r>
            <a:endParaRPr lang="en-US" sz="20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63093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4. SYSTEMS OF ALLIANCE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19200"/>
            <a:ext cx="7772400" cy="51054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 smtClean="0"/>
              <a:t>Nations eager to protect themselves and maintaining the </a:t>
            </a:r>
            <a:r>
              <a:rPr lang="en-US" sz="2800" dirty="0" smtClean="0">
                <a:solidFill>
                  <a:srgbClr val="FFFF00"/>
                </a:solidFill>
              </a:rPr>
              <a:t>“balance of power”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Deter</a:t>
            </a:r>
            <a:r>
              <a:rPr lang="en-US" sz="2800" dirty="0" smtClean="0"/>
              <a:t> war or guarantee a major one?</a:t>
            </a:r>
          </a:p>
          <a:p>
            <a:pPr>
              <a:buFont typeface="Wingdings" pitchFamily="2" charset="2"/>
              <a:buChar char="Ø"/>
            </a:pPr>
            <a:r>
              <a:rPr lang="en-US" sz="2800" u="sng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Bismarck’s policy </a:t>
            </a:r>
            <a:r>
              <a:rPr lang="en-US" sz="2800" dirty="0" smtClean="0"/>
              <a:t>(1871)</a:t>
            </a:r>
          </a:p>
          <a:p>
            <a:pPr algn="ctr">
              <a:buFont typeface="Arial" pitchFamily="34" charset="0"/>
              <a:buChar char="•"/>
            </a:pPr>
            <a:r>
              <a:rPr lang="en-US" sz="2800" dirty="0" smtClean="0"/>
              <a:t>Isolate France &amp; prevent a </a:t>
            </a:r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2-front war </a:t>
            </a:r>
            <a:r>
              <a:rPr lang="en-US" sz="2800" dirty="0" smtClean="0"/>
              <a:t>(Russia)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Kaiser William’s </a:t>
            </a:r>
            <a:r>
              <a:rPr lang="en-US" sz="2800" dirty="0" smtClean="0"/>
              <a:t>policies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Triple Alliance</a:t>
            </a:r>
          </a:p>
          <a:p>
            <a:pPr>
              <a:buNone/>
            </a:pPr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(Germany, Austria &amp; Italy)  </a:t>
            </a:r>
            <a:r>
              <a:rPr lang="en-US" sz="2800" dirty="0" smtClean="0"/>
              <a:t>vs.</a:t>
            </a:r>
          </a:p>
          <a:p>
            <a:pPr>
              <a:buNone/>
            </a:pPr>
            <a:r>
              <a:rPr lang="en-US" sz="2800" dirty="0" smtClean="0"/>
              <a:t>     </a:t>
            </a:r>
            <a:r>
              <a:rPr lang="en-U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Triple Entente</a:t>
            </a:r>
          </a:p>
          <a:p>
            <a:pPr>
              <a:buNone/>
            </a:pPr>
            <a:r>
              <a:rPr lang="en-U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(France, Russia &amp; Britain)</a:t>
            </a:r>
          </a:p>
          <a:p>
            <a:pPr>
              <a:buFont typeface="Arial" pitchFamily="34" charset="0"/>
              <a:buChar char="•"/>
            </a:pPr>
            <a:endParaRPr lang="en-US" sz="2800" dirty="0"/>
          </a:p>
        </p:txBody>
      </p:sp>
      <p:pic>
        <p:nvPicPr>
          <p:cNvPr id="4" name="Picture 6" descr="wcL0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334000" y="4000500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2388" y="79375"/>
            <a:ext cx="6497637" cy="669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63093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5.  Balkan “Powder Keg”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7772400" cy="521256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International </a:t>
            </a:r>
            <a:r>
              <a:rPr lang="en-US" dirty="0" smtClean="0">
                <a:solidFill>
                  <a:srgbClr val="FFFF00"/>
                </a:solidFill>
              </a:rPr>
              <a:t>“hot spot”</a:t>
            </a:r>
          </a:p>
          <a:p>
            <a:pPr algn="ctr">
              <a:buNone/>
            </a:pPr>
            <a:r>
              <a:rPr lang="en-US" dirty="0" smtClean="0"/>
              <a:t>Austria, Russia &amp; Turks</a:t>
            </a:r>
          </a:p>
          <a:p>
            <a:r>
              <a:rPr lang="en-US" dirty="0" smtClean="0"/>
              <a:t>Ethnic tension &amp; nationalism</a:t>
            </a:r>
          </a:p>
          <a:p>
            <a:pPr algn="ctr">
              <a:buNone/>
            </a:pPr>
            <a:r>
              <a:rPr lang="en-US" dirty="0" smtClean="0"/>
              <a:t>Slavic Nationalism = </a:t>
            </a:r>
            <a:r>
              <a:rPr lang="en-US" dirty="0" smtClean="0">
                <a:solidFill>
                  <a:srgbClr val="FFFF00"/>
                </a:solidFill>
              </a:rPr>
              <a:t>Serbia</a:t>
            </a:r>
          </a:p>
          <a:p>
            <a:pPr algn="ctr"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pPr algn="r">
              <a:buNone/>
            </a:pPr>
            <a:r>
              <a:rPr lang="en-US" sz="1800" dirty="0" smtClean="0">
                <a:solidFill>
                  <a:srgbClr val="FFFF00"/>
                </a:solidFill>
              </a:rPr>
              <a:t>Painting  of a battle</a:t>
            </a:r>
          </a:p>
          <a:p>
            <a:pPr algn="r">
              <a:buNone/>
            </a:pPr>
            <a:r>
              <a:rPr lang="en-US" sz="1800" dirty="0" smtClean="0">
                <a:solidFill>
                  <a:srgbClr val="FFFF00"/>
                </a:solidFill>
              </a:rPr>
              <a:t>from the First</a:t>
            </a:r>
          </a:p>
          <a:p>
            <a:pPr algn="r">
              <a:buNone/>
            </a:pPr>
            <a:r>
              <a:rPr lang="en-US" sz="1800" dirty="0" smtClean="0">
                <a:solidFill>
                  <a:srgbClr val="FFFF00"/>
                </a:solidFill>
              </a:rPr>
              <a:t>Balkan War (1912) </a:t>
            </a:r>
          </a:p>
          <a:p>
            <a:pPr algn="r">
              <a:buNone/>
            </a:pPr>
            <a:r>
              <a:rPr lang="en-US" sz="1800" dirty="0" smtClean="0">
                <a:solidFill>
                  <a:srgbClr val="FFFF00"/>
                </a:solidFill>
              </a:rPr>
              <a:t>between Balkan </a:t>
            </a:r>
          </a:p>
          <a:p>
            <a:pPr algn="r">
              <a:buNone/>
            </a:pPr>
            <a:r>
              <a:rPr lang="en-US" sz="1800" dirty="0" smtClean="0">
                <a:solidFill>
                  <a:srgbClr val="FFFF00"/>
                </a:solidFill>
              </a:rPr>
              <a:t>States &amp; Ottoman</a:t>
            </a:r>
          </a:p>
          <a:p>
            <a:pPr algn="r">
              <a:buNone/>
            </a:pPr>
            <a:r>
              <a:rPr lang="en-US" sz="1800" dirty="0" smtClean="0">
                <a:solidFill>
                  <a:srgbClr val="FFFF00"/>
                </a:solidFill>
              </a:rPr>
              <a:t>Turks</a:t>
            </a:r>
          </a:p>
          <a:p>
            <a:pPr algn="r">
              <a:buNone/>
            </a:pPr>
            <a:r>
              <a:rPr lang="en-US" dirty="0" smtClean="0">
                <a:solidFill>
                  <a:srgbClr val="FFFF00"/>
                </a:solidFill>
              </a:rPr>
              <a:t>                          </a:t>
            </a:r>
            <a:r>
              <a:rPr lang="en-US" sz="1600" dirty="0" smtClean="0">
                <a:solidFill>
                  <a:srgbClr val="FFFF00"/>
                </a:solidFill>
              </a:rPr>
              <a:t>        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6" descr="wcK0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286000" y="3486150"/>
            <a:ext cx="4343400" cy="3371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0"/>
            <a:ext cx="6615384" cy="665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42875"/>
            <a:ext cx="5486400" cy="657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0" cy="914400"/>
          </a:xfr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Assassination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4400" y="1143000"/>
            <a:ext cx="7772400" cy="521256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sz="2600" dirty="0" smtClean="0"/>
              <a:t>June 28, 1914 Austrian</a:t>
            </a:r>
          </a:p>
          <a:p>
            <a:pPr>
              <a:buNone/>
            </a:pPr>
            <a:r>
              <a:rPr lang="en-US" sz="2600" dirty="0" smtClean="0">
                <a:solidFill>
                  <a:srgbClr val="FFFF00"/>
                </a:solidFill>
              </a:rPr>
              <a:t>Archduke Franz Ferdinand</a:t>
            </a:r>
          </a:p>
          <a:p>
            <a:pPr>
              <a:buNone/>
            </a:pPr>
            <a:r>
              <a:rPr lang="en-US" sz="2600" dirty="0" smtClean="0"/>
              <a:t>&amp; wife are assassinated in </a:t>
            </a:r>
          </a:p>
          <a:p>
            <a:pPr>
              <a:buNone/>
            </a:pPr>
            <a:r>
              <a:rPr lang="en-US" sz="2600" dirty="0" smtClean="0"/>
              <a:t>Sarajevo.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                                                 . . . by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Gavrilo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Princep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/>
              <a:t>&amp;</a:t>
            </a:r>
          </a:p>
          <a:p>
            <a:pPr>
              <a:buNone/>
            </a:pPr>
            <a:r>
              <a:rPr lang="en-US" dirty="0" smtClean="0"/>
              <a:t>                                                        the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“Black Hand”; </a:t>
            </a:r>
            <a:r>
              <a:rPr lang="en-US" dirty="0" smtClean="0"/>
              <a:t>a  </a:t>
            </a:r>
          </a:p>
          <a:p>
            <a:pPr>
              <a:buNone/>
            </a:pPr>
            <a:r>
              <a:rPr lang="en-US" dirty="0" smtClean="0"/>
              <a:t>                                                        secret society of </a:t>
            </a:r>
          </a:p>
          <a:p>
            <a:pPr>
              <a:buNone/>
            </a:pPr>
            <a:r>
              <a:rPr lang="en-US" dirty="0" smtClean="0"/>
              <a:t>                                                        Slavic Nationalists</a:t>
            </a:r>
          </a:p>
          <a:p>
            <a:pPr>
              <a:buNone/>
            </a:pPr>
            <a:r>
              <a:rPr lang="en-US" dirty="0" smtClean="0"/>
              <a:t>                                                         </a:t>
            </a:r>
            <a:endParaRPr lang="en-US" dirty="0"/>
          </a:p>
        </p:txBody>
      </p:sp>
      <p:pic>
        <p:nvPicPr>
          <p:cNvPr id="7" name="Picture 9" descr="princip apprehend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467100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ferdninand shaking hand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092872" y="1"/>
            <a:ext cx="4051128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707136"/>
          </a:xfrm>
        </p:spPr>
        <p:txBody>
          <a:bodyPr>
            <a:normAutofit/>
          </a:bodyPr>
          <a:lstStyle/>
          <a:p>
            <a:r>
              <a:rPr lang="en-US" dirty="0" smtClean="0"/>
              <a:t>DIPLOMACY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7772400" cy="521256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Austria</a:t>
            </a:r>
            <a:r>
              <a:rPr lang="en-US" dirty="0" smtClean="0"/>
              <a:t> convinced of a </a:t>
            </a:r>
            <a:r>
              <a:rPr lang="en-US" dirty="0" smtClean="0">
                <a:solidFill>
                  <a:srgbClr val="FFFF00"/>
                </a:solidFill>
              </a:rPr>
              <a:t>Serbian plot </a:t>
            </a:r>
            <a:r>
              <a:rPr lang="en-US" dirty="0" smtClean="0"/>
              <a:t>&amp; must crush Slavic nationalism.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Germany’s “blank check” </a:t>
            </a:r>
            <a:r>
              <a:rPr lang="en-US" dirty="0" smtClean="0"/>
              <a:t>of support to Austria (against </a:t>
            </a:r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Russia</a:t>
            </a:r>
            <a:r>
              <a:rPr lang="en-US" dirty="0" smtClean="0"/>
              <a:t>)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Austria’s “ultimatum” </a:t>
            </a:r>
            <a:r>
              <a:rPr lang="en-US" dirty="0" smtClean="0"/>
              <a:t>to Serbia</a:t>
            </a:r>
            <a:endParaRPr lang="en-US" dirty="0"/>
          </a:p>
        </p:txBody>
      </p:sp>
      <p:pic>
        <p:nvPicPr>
          <p:cNvPr id="5" name="Picture 8" descr="wcL0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181600" y="3886200"/>
            <a:ext cx="3962400" cy="2971800"/>
          </a:xfrm>
          <a:prstGeom prst="rect">
            <a:avLst/>
          </a:prstGeom>
          <a:noFill/>
          <a:ln/>
        </p:spPr>
      </p:pic>
      <p:pic>
        <p:nvPicPr>
          <p:cNvPr id="6" name="Picture 8" descr="wcK0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81000" y="3771900"/>
            <a:ext cx="4114800" cy="3086100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6309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OUTBREAK OF WAR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9200"/>
            <a:ext cx="7772400" cy="513636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rgbClr val="FFFF00"/>
                </a:solidFill>
              </a:rPr>
              <a:t>Serbia</a:t>
            </a:r>
            <a:r>
              <a:rPr lang="en-US" dirty="0" smtClean="0"/>
              <a:t> refuses humiliating ultimatum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Austria declares war: July 28, 1914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10" descr="wcL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181600" y="2971800"/>
            <a:ext cx="3962400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 descr="VERDU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57200" y="2857500"/>
            <a:ext cx="5334000" cy="4000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533400"/>
          </a:xfrm>
        </p:spPr>
        <p:txBody>
          <a:bodyPr/>
          <a:lstStyle/>
          <a:p>
            <a:r>
              <a:rPr lang="en-US" dirty="0" smtClean="0"/>
              <a:t>Use Chapter 29 – section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33400"/>
            <a:ext cx="8763000" cy="6324600"/>
          </a:xfrm>
        </p:spPr>
        <p:txBody>
          <a:bodyPr/>
          <a:lstStyle/>
          <a:p>
            <a:pPr marL="582930" indent="-514350">
              <a:buFont typeface="+mj-lt"/>
              <a:buAutoNum type="arabicPeriod"/>
            </a:pPr>
            <a:r>
              <a:rPr lang="en-US" dirty="0" smtClean="0">
                <a:solidFill>
                  <a:srgbClr val="39FC04"/>
                </a:solidFill>
              </a:rPr>
              <a:t>How did nationalism contribute to the start of war?</a:t>
            </a:r>
          </a:p>
          <a:p>
            <a:pPr marL="582930" indent="-51435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How did imperialism contribute to the start of war?</a:t>
            </a:r>
          </a:p>
          <a:p>
            <a:pPr marL="582930" indent="-514350">
              <a:buFont typeface="+mj-lt"/>
              <a:buAutoNum type="arabicPeriod"/>
            </a:pPr>
            <a:r>
              <a:rPr lang="en-US" dirty="0" smtClean="0">
                <a:solidFill>
                  <a:srgbClr val="39FC04"/>
                </a:solidFill>
              </a:rPr>
              <a:t>Define militarism and how did the industrial revolution make it a threat to start war?</a:t>
            </a:r>
          </a:p>
          <a:p>
            <a:pPr marL="582930" indent="-51435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What role did Kaiser William II play in starting war?</a:t>
            </a:r>
          </a:p>
          <a:p>
            <a:pPr marL="582930" indent="-514350">
              <a:buFont typeface="+mj-lt"/>
              <a:buAutoNum type="arabicPeriod"/>
            </a:pPr>
            <a:r>
              <a:rPr lang="en-US" dirty="0" smtClean="0">
                <a:solidFill>
                  <a:srgbClr val="39FC04"/>
                </a:solidFill>
              </a:rPr>
              <a:t>Why did the nations of Europe form a system of opposing alliances and why did this become dangerous?</a:t>
            </a:r>
          </a:p>
          <a:p>
            <a:pPr marL="582930" indent="-51435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Explain how the Balkan “powder keg” played a role in triggering world war.</a:t>
            </a:r>
          </a:p>
          <a:p>
            <a:pPr marL="582930" indent="-51435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Describe the “spark” that actually started the fighting?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63093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THE GUNS OF AUGUST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1219200"/>
            <a:ext cx="7772400" cy="513636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Russia </a:t>
            </a:r>
            <a:r>
              <a:rPr lang="en-US" dirty="0" smtClean="0"/>
              <a:t>mobilizes army</a:t>
            </a:r>
          </a:p>
          <a:p>
            <a:pPr>
              <a:buNone/>
            </a:pPr>
            <a:r>
              <a:rPr lang="en-US" dirty="0" smtClean="0"/>
              <a:t>             on July 30</a:t>
            </a:r>
          </a:p>
          <a:p>
            <a:pPr>
              <a:buNone/>
            </a:pPr>
            <a:r>
              <a:rPr lang="en-US" dirty="0" smtClean="0"/>
              <a:t>…German / French</a:t>
            </a:r>
          </a:p>
          <a:p>
            <a:pPr>
              <a:buNone/>
            </a:pP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dialogue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algn="r">
              <a:buFont typeface="Wingdings" pitchFamily="2" charset="2"/>
              <a:buChar char="Ø"/>
            </a:pP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Germany declares war </a:t>
            </a:r>
          </a:p>
          <a:p>
            <a:pPr algn="r">
              <a:buNone/>
            </a:pPr>
            <a:r>
              <a:rPr lang="en-US" dirty="0" smtClean="0"/>
              <a:t>on Russia, August 1…</a:t>
            </a:r>
            <a:endParaRPr lang="en-US" dirty="0"/>
          </a:p>
        </p:txBody>
      </p:sp>
      <p:pic>
        <p:nvPicPr>
          <p:cNvPr id="6" name="Picture 9" descr="wcL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953000" y="1219200"/>
            <a:ext cx="4191000" cy="3143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9" descr="wcK0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81000" y="3505200"/>
            <a:ext cx="42672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55473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THE GUNS OF AUGUST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066800"/>
            <a:ext cx="7772400" cy="5288760"/>
          </a:xfrm>
        </p:spPr>
        <p:txBody>
          <a:bodyPr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Germany </a:t>
            </a:r>
            <a:r>
              <a:rPr lang="en-US" dirty="0" smtClean="0"/>
              <a:t>declares war</a:t>
            </a:r>
          </a:p>
          <a:p>
            <a:pPr algn="ctr">
              <a:buNone/>
            </a:pPr>
            <a:r>
              <a:rPr lang="en-US" dirty="0" smtClean="0"/>
              <a:t>      on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France </a:t>
            </a:r>
            <a:r>
              <a:rPr lang="en-US" dirty="0" smtClean="0"/>
              <a:t>. . . Aug 3</a:t>
            </a:r>
            <a:endParaRPr lang="en-US" dirty="0"/>
          </a:p>
        </p:txBody>
      </p:sp>
      <p:pic>
        <p:nvPicPr>
          <p:cNvPr id="5" name="Picture 6" descr="VERDU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876800" y="3352800"/>
            <a:ext cx="42672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8" descr="wcL16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04800" y="3371850"/>
            <a:ext cx="4648200" cy="3486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55473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THE GUNS OF AUGUST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9200"/>
            <a:ext cx="7772400" cy="513636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The 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“</a:t>
            </a:r>
            <a:r>
              <a:rPr lang="en-US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Schlieffen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Plan” </a:t>
            </a:r>
            <a:r>
              <a:rPr lang="en-US" dirty="0" smtClean="0"/>
              <a:t>&amp; neutral </a:t>
            </a:r>
            <a:r>
              <a:rPr lang="en-US" dirty="0" smtClean="0">
                <a:solidFill>
                  <a:srgbClr val="FFFF00"/>
                </a:solidFill>
              </a:rPr>
              <a:t>Belgium.</a:t>
            </a:r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Great Britain </a:t>
            </a:r>
            <a:r>
              <a:rPr lang="en-US" dirty="0" smtClean="0"/>
              <a:t>declares war on Germany: Aug 4</a:t>
            </a:r>
          </a:p>
          <a:p>
            <a:pPr algn="ctr">
              <a:buNone/>
            </a:pPr>
            <a:r>
              <a:rPr lang="en-US" dirty="0" smtClean="0"/>
              <a:t>(to protect </a:t>
            </a:r>
            <a:r>
              <a:rPr lang="en-US" dirty="0" smtClean="0">
                <a:solidFill>
                  <a:srgbClr val="FFFF00"/>
                </a:solidFill>
              </a:rPr>
              <a:t>Belgian neutrality </a:t>
            </a:r>
            <a:r>
              <a:rPr lang="en-US" dirty="0" smtClean="0"/>
              <a:t>– 1839)</a:t>
            </a:r>
            <a:endParaRPr lang="en-US" dirty="0"/>
          </a:p>
        </p:txBody>
      </p:sp>
      <p:pic>
        <p:nvPicPr>
          <p:cNvPr id="5" name="Picture 8" descr="wcL0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752600" y="1676400"/>
            <a:ext cx="5105400" cy="3309056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55473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THE GUNS OF AUGUST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609600"/>
            <a:ext cx="7772400" cy="62484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 Aug. 7 – most </a:t>
            </a:r>
            <a:r>
              <a:rPr lang="en-US" dirty="0" smtClean="0">
                <a:solidFill>
                  <a:srgbClr val="FFFF00"/>
                </a:solidFill>
              </a:rPr>
              <a:t>Balkan</a:t>
            </a:r>
            <a:r>
              <a:rPr lang="en-US" dirty="0" smtClean="0"/>
              <a:t> states join with </a:t>
            </a:r>
            <a:r>
              <a:rPr lang="en-US" dirty="0" smtClean="0">
                <a:solidFill>
                  <a:srgbClr val="FFFF00"/>
                </a:solidFill>
              </a:rPr>
              <a:t>Serbia</a:t>
            </a:r>
          </a:p>
          <a:p>
            <a:pPr algn="ctr">
              <a:buNone/>
            </a:pPr>
            <a:r>
              <a:rPr lang="en-US" dirty="0" smtClean="0"/>
              <a:t>(against Austria )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Aug 23 – 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Japan </a:t>
            </a:r>
            <a:r>
              <a:rPr lang="en-US" dirty="0" smtClean="0"/>
              <a:t>declares war on Germany</a:t>
            </a:r>
          </a:p>
          <a:p>
            <a:pPr algn="ctr">
              <a:buNone/>
            </a:pPr>
            <a:r>
              <a:rPr lang="en-US" dirty="0" smtClean="0"/>
              <a:t>(looking to seize Pacific colonies)</a:t>
            </a:r>
          </a:p>
          <a:p>
            <a:pPr algn="ctr">
              <a:buFont typeface="Wingdings" pitchFamily="2" charset="2"/>
              <a:buChar char="Ø"/>
            </a:pPr>
            <a:r>
              <a:rPr lang="en-US" dirty="0" smtClean="0"/>
              <a:t>By Nov. – the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Ottoman Empire </a:t>
            </a:r>
            <a:r>
              <a:rPr lang="en-US" dirty="0" smtClean="0"/>
              <a:t>joins the</a:t>
            </a:r>
          </a:p>
          <a:p>
            <a:pPr algn="ctr">
              <a:buNone/>
            </a:pPr>
            <a:r>
              <a:rPr lang="en-US" dirty="0" smtClean="0"/>
              <a:t> 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Central Powers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(May-1915) Italy</a:t>
            </a:r>
            <a:r>
              <a:rPr lang="en-US" dirty="0" smtClean="0"/>
              <a:t> remains neutral despite Triple Alliance; will later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join Britain &amp; France</a:t>
            </a:r>
          </a:p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rgbClr val="FFFF00"/>
                </a:solidFill>
              </a:rPr>
              <a:t>(Oct-1915) Bulgaria</a:t>
            </a:r>
            <a:r>
              <a:rPr lang="en-US" dirty="0" smtClean="0"/>
              <a:t> joins </a:t>
            </a: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Central Powers </a:t>
            </a:r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The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United States </a:t>
            </a:r>
            <a:r>
              <a:rPr lang="en-US" dirty="0" smtClean="0"/>
              <a:t>declares its neutrality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70713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Allies vs. Central Powers</a:t>
            </a:r>
            <a:endParaRPr lang="en-US" dirty="0"/>
          </a:p>
        </p:txBody>
      </p:sp>
      <p:pic>
        <p:nvPicPr>
          <p:cNvPr id="4" name="Picture 34" descr="wcL03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71600" y="1219200"/>
            <a:ext cx="6705600" cy="52578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6200"/>
            <a:ext cx="9392846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97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9144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The Chain of Friendship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9067799" cy="643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758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6309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Stalemate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7772400" cy="521256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Advancing 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German</a:t>
            </a:r>
            <a:r>
              <a:rPr lang="en-US" dirty="0" smtClean="0"/>
              <a:t> troops get to within 30 miles of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Paris</a:t>
            </a:r>
            <a:r>
              <a:rPr lang="en-US" dirty="0" smtClean="0"/>
              <a:t> and are 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stopped</a:t>
            </a:r>
            <a:r>
              <a:rPr lang="en-US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Trenches</a:t>
            </a:r>
            <a:r>
              <a:rPr lang="en-US" dirty="0" smtClean="0"/>
              <a:t> &amp; </a:t>
            </a:r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stalemate </a:t>
            </a:r>
            <a:r>
              <a:rPr lang="en-US" dirty="0" smtClean="0"/>
              <a:t>on the Western front</a:t>
            </a:r>
          </a:p>
          <a:p>
            <a:pPr algn="ctr">
              <a:buNone/>
            </a:pP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“war of attrition”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6" descr="wcL1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257800" y="3752224"/>
            <a:ext cx="3886200" cy="3105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8" descr="wcL04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04800" y="3276600"/>
            <a:ext cx="4775200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BATTLE OF THE MARNE</a:t>
            </a:r>
            <a:br>
              <a:rPr lang="en-US" dirty="0" smtClean="0"/>
            </a:br>
            <a:r>
              <a:rPr lang="en-US" sz="2800" dirty="0" smtClean="0"/>
              <a:t>(SEPT, 1914)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895600" cy="457200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US" sz="3000" dirty="0" smtClean="0">
                <a:latin typeface="Times New Roman" pitchFamily="18" charset="0"/>
              </a:rPr>
              <a:t>Marne River,</a:t>
            </a:r>
          </a:p>
          <a:p>
            <a:r>
              <a:rPr lang="en-US" sz="3000" dirty="0" smtClean="0">
                <a:latin typeface="Times New Roman" pitchFamily="18" charset="0"/>
              </a:rPr>
              <a:t>    East of </a:t>
            </a:r>
            <a:r>
              <a:rPr lang="en-US" sz="3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</a:rPr>
              <a:t>Paris</a:t>
            </a:r>
          </a:p>
          <a:p>
            <a:pPr>
              <a:buFont typeface="Wingdings" pitchFamily="2" charset="2"/>
              <a:buChar char="Ø"/>
            </a:pPr>
            <a:r>
              <a:rPr lang="en-US" sz="3000" dirty="0" smtClean="0">
                <a:latin typeface="Times New Roman" pitchFamily="18" charset="0"/>
              </a:rPr>
              <a:t>Stopped Germany’s rapid advance</a:t>
            </a:r>
          </a:p>
          <a:p>
            <a:pPr>
              <a:buFont typeface="Wingdings" pitchFamily="2" charset="2"/>
              <a:buChar char="Ø"/>
            </a:pPr>
            <a:r>
              <a:rPr lang="en-US" sz="3000" dirty="0" smtClean="0">
                <a:latin typeface="Times New Roman" pitchFamily="18" charset="0"/>
              </a:rPr>
              <a:t>Prevented the</a:t>
            </a:r>
          </a:p>
          <a:p>
            <a:r>
              <a:rPr lang="en-US" sz="3000" dirty="0" smtClean="0">
                <a:latin typeface="Times New Roman" pitchFamily="18" charset="0"/>
              </a:rPr>
              <a:t>      fall of Paris</a:t>
            </a:r>
          </a:p>
          <a:p>
            <a:pPr>
              <a:buFont typeface="Wingdings" pitchFamily="2" charset="2"/>
              <a:buChar char="Ø"/>
            </a:pPr>
            <a:r>
              <a:rPr lang="en-US" sz="3000" dirty="0" smtClean="0">
                <a:latin typeface="Times New Roman" pitchFamily="18" charset="0"/>
              </a:rPr>
              <a:t>Foiled the </a:t>
            </a:r>
            <a:r>
              <a:rPr lang="en-US" sz="3000" dirty="0" err="1" smtClean="0">
                <a:solidFill>
                  <a:srgbClr val="FFFF00"/>
                </a:solidFill>
                <a:latin typeface="Times New Roman" pitchFamily="18" charset="0"/>
              </a:rPr>
              <a:t>Schlieffen</a:t>
            </a:r>
            <a:r>
              <a:rPr lang="en-US" sz="3000" dirty="0" smtClean="0">
                <a:solidFill>
                  <a:srgbClr val="FFFF00"/>
                </a:solidFill>
                <a:latin typeface="Times New Roman" pitchFamily="18" charset="0"/>
              </a:rPr>
              <a:t> Plan</a:t>
            </a:r>
          </a:p>
          <a:p>
            <a:pPr algn="ctr">
              <a:buFont typeface="Wingdings" pitchFamily="2" charset="2"/>
              <a:buChar char="Ø"/>
            </a:pPr>
            <a:r>
              <a:rPr lang="en-US" sz="3000" dirty="0" smtClean="0">
                <a:latin typeface="Times New Roman" pitchFamily="18" charset="0"/>
              </a:rPr>
              <a:t>Set the stage for </a:t>
            </a:r>
            <a:r>
              <a:rPr lang="en-US" sz="3000" u="sng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trench warfare</a:t>
            </a:r>
          </a:p>
          <a:p>
            <a:endParaRPr lang="en-US" dirty="0"/>
          </a:p>
        </p:txBody>
      </p:sp>
      <p:pic>
        <p:nvPicPr>
          <p:cNvPr id="6" name="Picture 7" descr="wcL16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429000" y="1663700"/>
            <a:ext cx="5486400" cy="41148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1" y="-105570"/>
            <a:ext cx="5704432" cy="6963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433"/>
            <a:ext cx="8839200" cy="914400"/>
          </a:xfrm>
        </p:spPr>
        <p:txBody>
          <a:bodyPr/>
          <a:lstStyle/>
          <a:p>
            <a:r>
              <a:rPr lang="en-US" dirty="0" smtClean="0"/>
              <a:t>CHP. 29 Homework – </a:t>
            </a:r>
            <a:r>
              <a:rPr lang="en-US" smtClean="0"/>
              <a:t>Due tomorrow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85800"/>
            <a:ext cx="8763000" cy="6172200"/>
          </a:xfrm>
        </p:spPr>
        <p:txBody>
          <a:bodyPr>
            <a:normAutofit fontScale="92500" lnSpcReduction="20000"/>
          </a:bodyPr>
          <a:lstStyle/>
          <a:p>
            <a:pPr marL="582930" indent="-514350">
              <a:buFont typeface="+mj-lt"/>
              <a:buAutoNum type="arabicPeriod"/>
            </a:pPr>
            <a:r>
              <a:rPr lang="en-US" dirty="0" smtClean="0"/>
              <a:t>Define </a:t>
            </a:r>
            <a:r>
              <a:rPr lang="en-US" dirty="0"/>
              <a:t>militarism and how did the industrial revolution make it a threat to start war?</a:t>
            </a:r>
          </a:p>
          <a:p>
            <a:pPr marL="582930" indent="-514350">
              <a:buFont typeface="+mj-lt"/>
              <a:buAutoNum type="arabicPeriod"/>
            </a:pPr>
            <a:r>
              <a:rPr lang="en-US" dirty="0" smtClean="0"/>
              <a:t>Who was Kaiser </a:t>
            </a:r>
            <a:r>
              <a:rPr lang="en-US" dirty="0"/>
              <a:t>William II </a:t>
            </a:r>
            <a:r>
              <a:rPr lang="en-US" dirty="0" smtClean="0"/>
              <a:t>&amp; what role did he play </a:t>
            </a:r>
            <a:r>
              <a:rPr lang="en-US" dirty="0"/>
              <a:t>in starting war</a:t>
            </a:r>
            <a:r>
              <a:rPr lang="en-US" dirty="0" smtClean="0"/>
              <a:t>?</a:t>
            </a:r>
          </a:p>
          <a:p>
            <a:pPr marL="582930" indent="-514350">
              <a:buFont typeface="+mj-lt"/>
              <a:buAutoNum type="arabicPeriod"/>
            </a:pPr>
            <a:r>
              <a:rPr lang="en-US" dirty="0"/>
              <a:t>Explain how the Balkan “powder keg” played a role in triggering world war</a:t>
            </a:r>
            <a:r>
              <a:rPr lang="en-US" dirty="0" smtClean="0"/>
              <a:t>.</a:t>
            </a:r>
          </a:p>
          <a:p>
            <a:pPr marL="582930" indent="-514350">
              <a:buFont typeface="+mj-lt"/>
              <a:buAutoNum type="arabicPeriod"/>
            </a:pPr>
            <a:r>
              <a:rPr lang="en-US" dirty="0"/>
              <a:t> Describe how the assassination in Sarajevo lead to many countries in Europe going to war in 1914.</a:t>
            </a:r>
          </a:p>
          <a:p>
            <a:pPr marL="582930" indent="-514350">
              <a:buFont typeface="+mj-lt"/>
              <a:buAutoNum type="arabicPeriod"/>
            </a:pPr>
            <a:r>
              <a:rPr lang="en-US" dirty="0" smtClean="0"/>
              <a:t>Identify the two sides in WWI</a:t>
            </a:r>
          </a:p>
          <a:p>
            <a:pPr marL="582930" indent="-514350">
              <a:buFont typeface="+mj-lt"/>
              <a:buAutoNum type="arabicPeriod"/>
            </a:pPr>
            <a:r>
              <a:rPr lang="en-US" dirty="0" smtClean="0"/>
              <a:t>What was the Schlieffen Plan?</a:t>
            </a:r>
          </a:p>
          <a:p>
            <a:pPr marL="582930" indent="-514350">
              <a:buFont typeface="+mj-lt"/>
              <a:buAutoNum type="arabicPeriod"/>
            </a:pPr>
            <a:r>
              <a:rPr lang="en-US" dirty="0" smtClean="0"/>
              <a:t>Describe trench warfare.</a:t>
            </a:r>
          </a:p>
          <a:p>
            <a:pPr marL="582930" indent="-514350">
              <a:buFont typeface="+mj-lt"/>
              <a:buAutoNum type="arabicPeriod"/>
            </a:pPr>
            <a:r>
              <a:rPr lang="en-US" dirty="0" smtClean="0"/>
              <a:t> What is meant by “total war?”</a:t>
            </a:r>
          </a:p>
          <a:p>
            <a:pPr marL="582930" indent="-514350">
              <a:buFont typeface="+mj-lt"/>
              <a:buAutoNum type="arabicPeriod"/>
            </a:pPr>
            <a:r>
              <a:rPr lang="en-US" dirty="0"/>
              <a:t> </a:t>
            </a:r>
            <a:r>
              <a:rPr lang="en-US" dirty="0" smtClean="0"/>
              <a:t>What is meant by propaganda &amp; what role did it play during WWI?</a:t>
            </a:r>
          </a:p>
          <a:p>
            <a:pPr marL="582930" indent="-514350">
              <a:buFont typeface="+mj-lt"/>
              <a:buAutoNum type="arabicPeriod"/>
            </a:pPr>
            <a:r>
              <a:rPr lang="en-US" dirty="0" smtClean="0"/>
              <a:t>Where was WWI fought outside </a:t>
            </a:r>
            <a:r>
              <a:rPr lang="en-US" smtClean="0"/>
              <a:t>of Europe?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4167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 smtClean="0"/>
              <a:t>TOTAL WAR</a:t>
            </a:r>
            <a:endParaRPr lang="en-US" sz="4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5041900"/>
          </a:xfrm>
        </p:spPr>
        <p:txBody>
          <a:bodyPr>
            <a:noAutofit/>
          </a:bodyPr>
          <a:lstStyle/>
          <a:p>
            <a:pPr algn="ctr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FFFF00"/>
                </a:solidFill>
              </a:rPr>
              <a:t>All resources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  devoted to the war effort</a:t>
            </a:r>
          </a:p>
          <a:p>
            <a:endParaRPr lang="en-US" sz="2800" b="1" dirty="0" smtClean="0">
              <a:solidFill>
                <a:srgbClr val="FFFF00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2000" dirty="0" smtClean="0"/>
              <a:t>Mass production &amp; the industrialization of war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pPr algn="ctr">
              <a:buFont typeface="Arial" pitchFamily="34" charset="0"/>
              <a:buChar char="•"/>
            </a:pPr>
            <a:r>
              <a:rPr lang="en-US" sz="2000" dirty="0" smtClean="0"/>
              <a:t>Mobilization of the home front (factories, labor, supplies, rationing &amp; morale)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</p:txBody>
      </p:sp>
      <p:pic>
        <p:nvPicPr>
          <p:cNvPr id="5" name="Picture 8" descr="wcK14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429000" y="1190991"/>
            <a:ext cx="4800600" cy="2561859"/>
          </a:xfrm>
          <a:noFill/>
          <a:ln/>
        </p:spPr>
      </p:pic>
      <p:pic>
        <p:nvPicPr>
          <p:cNvPr id="6" name="Picture 9" descr="wcK0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505200" y="3807835"/>
            <a:ext cx="4745463" cy="3050165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3505200" cy="4572000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Char char="Ø"/>
            </a:pPr>
            <a:endParaRPr lang="en-US" sz="3600" dirty="0" smtClean="0"/>
          </a:p>
          <a:p>
            <a:pPr algn="ctr">
              <a:buFont typeface="Wingdings" pitchFamily="2" charset="2"/>
              <a:buChar char="Ø"/>
            </a:pPr>
            <a:r>
              <a:rPr lang="en-US" sz="3600" dirty="0" smtClean="0"/>
              <a:t> Targeting civilians to destroy morale and break the will to fight.</a:t>
            </a:r>
            <a:endParaRPr lang="en-US" sz="3600" dirty="0"/>
          </a:p>
        </p:txBody>
      </p:sp>
      <p:pic>
        <p:nvPicPr>
          <p:cNvPr id="5" name="Picture 7" descr="wcL16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24400" y="1524000"/>
            <a:ext cx="3505200" cy="2628900"/>
          </a:xfrm>
          <a:prstGeom prst="rect">
            <a:avLst/>
          </a:prstGeom>
          <a:noFill/>
          <a:ln/>
        </p:spPr>
      </p:pic>
      <p:pic>
        <p:nvPicPr>
          <p:cNvPr id="6" name="Picture 8" descr="wcL2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800600" y="4267200"/>
            <a:ext cx="3403600" cy="2438400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TOTAL WAR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4495800" cy="51943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“There are no armies… only entire nations armed.”</a:t>
            </a:r>
          </a:p>
          <a:p>
            <a:endParaRPr lang="en-US" sz="3200" dirty="0" smtClean="0"/>
          </a:p>
          <a:p>
            <a:r>
              <a:rPr lang="en-US" dirty="0" smtClean="0"/>
              <a:t>Many women filled factory jobs to help support the war effort &amp; supply/equip the troops at the front.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Bonds sold to citizens to help raise money for the war effort.</a:t>
            </a:r>
          </a:p>
          <a:p>
            <a:endParaRPr lang="en-US" dirty="0"/>
          </a:p>
        </p:txBody>
      </p:sp>
      <p:pic>
        <p:nvPicPr>
          <p:cNvPr id="5" name="Picture 8" descr="wcL14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562600" y="1663700"/>
            <a:ext cx="3352800" cy="2514600"/>
          </a:xfrm>
          <a:noFill/>
          <a:ln/>
        </p:spPr>
      </p:pic>
      <p:pic>
        <p:nvPicPr>
          <p:cNvPr id="6" name="Picture 8" descr="AHG16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562600" y="4171950"/>
            <a:ext cx="3581400" cy="2686050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7772400" cy="63093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Combat &amp; Warfare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61722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19</a:t>
            </a:r>
            <a:r>
              <a:rPr lang="en-US" baseline="30000" dirty="0" smtClean="0"/>
              <a:t>th</a:t>
            </a:r>
            <a:r>
              <a:rPr lang="en-US" dirty="0" smtClean="0"/>
              <a:t> century tactics against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modern weapons </a:t>
            </a:r>
            <a:r>
              <a:rPr lang="en-US" dirty="0" smtClean="0"/>
              <a:t>resulted in a high number of 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casualties.</a:t>
            </a:r>
          </a:p>
          <a:p>
            <a:pPr algn="ctr">
              <a:buNone/>
            </a:pP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Trench warfare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“over the top”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“no –man’s land”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Picture 8" descr="wcL0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343400" y="3257550"/>
            <a:ext cx="4800600" cy="3600450"/>
          </a:xfrm>
          <a:prstGeom prst="rect">
            <a:avLst/>
          </a:prstGeom>
          <a:noFill/>
          <a:ln/>
        </p:spPr>
      </p:pic>
      <p:pic>
        <p:nvPicPr>
          <p:cNvPr id="52226" name="Picture 2" descr="Third Battle of Ypr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38738"/>
            <a:ext cx="4343400" cy="28192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5547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Trench Warfare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7772400" cy="5212560"/>
          </a:xfrm>
        </p:spPr>
        <p:txBody>
          <a:bodyPr/>
          <a:lstStyle/>
          <a:p>
            <a:r>
              <a:rPr lang="en-US" dirty="0" smtClean="0"/>
              <a:t>Miserable conditions: cold, wet damp, muddy, rats, disease, stench, corpses</a:t>
            </a:r>
            <a:endParaRPr lang="en-US" dirty="0"/>
          </a:p>
        </p:txBody>
      </p:sp>
      <p:pic>
        <p:nvPicPr>
          <p:cNvPr id="4" name="Picture 9" descr="wcL0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81000" y="2133600"/>
            <a:ext cx="4267200" cy="3200400"/>
          </a:xfrm>
          <a:prstGeom prst="rect">
            <a:avLst/>
          </a:prstGeom>
          <a:noFill/>
          <a:ln/>
        </p:spPr>
      </p:pic>
      <p:pic>
        <p:nvPicPr>
          <p:cNvPr id="5" name="Picture 7" descr="AHG1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800600" y="3600450"/>
            <a:ext cx="4343400" cy="3257550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707136"/>
          </a:xfrm>
        </p:spPr>
        <p:txBody>
          <a:bodyPr>
            <a:normAutofit/>
          </a:bodyPr>
          <a:lstStyle/>
          <a:p>
            <a:r>
              <a:rPr lang="en-US" dirty="0" smtClean="0"/>
              <a:t>Trench Warfare</a:t>
            </a:r>
            <a:endParaRPr lang="en-US" dirty="0"/>
          </a:p>
        </p:txBody>
      </p:sp>
      <p:pic>
        <p:nvPicPr>
          <p:cNvPr id="7" name="Picture 7" descr="wcL16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495800" y="3371850"/>
            <a:ext cx="4648200" cy="3486150"/>
          </a:xfrm>
          <a:noFill/>
          <a:ln/>
        </p:spPr>
      </p:pic>
      <p:pic>
        <p:nvPicPr>
          <p:cNvPr id="8" name="Picture 10" descr="wcL05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85800" y="1143000"/>
            <a:ext cx="4800600" cy="3177862"/>
          </a:xfrm>
          <a:prstGeom prst="rect">
            <a:avLst/>
          </a:prstGeom>
          <a:noFill/>
          <a:ln/>
        </p:spPr>
      </p:pic>
      <p:sp>
        <p:nvSpPr>
          <p:cNvPr id="9" name="TextBox 8"/>
          <p:cNvSpPr txBox="1"/>
          <p:nvPr/>
        </p:nvSpPr>
        <p:spPr>
          <a:xfrm>
            <a:off x="5562600" y="1066800"/>
            <a:ext cx="373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Fear, anxiety, misery…</a:t>
            </a:r>
          </a:p>
          <a:p>
            <a:r>
              <a:rPr lang="en-US" sz="2400" dirty="0" smtClean="0"/>
              <a:t>Not the adventure &amp; glory</a:t>
            </a:r>
          </a:p>
          <a:p>
            <a:r>
              <a:rPr lang="en-US" sz="2400" dirty="0" smtClean="0"/>
              <a:t>many anticipated when they marched off amidst  cheering crowds.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62000" y="4800600"/>
            <a:ext cx="386997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Many died horrible deaths </a:t>
            </a:r>
          </a:p>
          <a:p>
            <a:r>
              <a:rPr lang="en-US" sz="2000" dirty="0" smtClean="0"/>
              <a:t>(@ 8.5 million) and over 20 million</a:t>
            </a:r>
          </a:p>
          <a:p>
            <a:r>
              <a:rPr lang="en-US" sz="2000" dirty="0" smtClean="0"/>
              <a:t>wounded.  Many survivors suffered</a:t>
            </a:r>
          </a:p>
          <a:p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FF00"/>
                </a:solidFill>
              </a:rPr>
              <a:t>“shell shock”… </a:t>
            </a:r>
            <a:r>
              <a:rPr lang="en-US" sz="2000" dirty="0" smtClean="0"/>
              <a:t>A  psychological</a:t>
            </a:r>
          </a:p>
          <a:p>
            <a:r>
              <a:rPr lang="en-US" sz="2000" dirty="0" smtClean="0"/>
              <a:t> trauma due to battle fatigue and</a:t>
            </a:r>
          </a:p>
          <a:p>
            <a:r>
              <a:rPr lang="en-US" sz="2000" dirty="0" smtClean="0"/>
              <a:t> emotional distress.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707136"/>
          </a:xfrm>
        </p:spPr>
        <p:txBody>
          <a:bodyPr>
            <a:normAutofit/>
          </a:bodyPr>
          <a:lstStyle/>
          <a:p>
            <a:r>
              <a:rPr lang="en-US" dirty="0" smtClean="0"/>
              <a:t>The Machine Gun </a:t>
            </a:r>
            <a:endParaRPr lang="en-US" dirty="0"/>
          </a:p>
        </p:txBody>
      </p:sp>
      <p:pic>
        <p:nvPicPr>
          <p:cNvPr id="4" name="Picture 8" descr="wcL07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3257551"/>
            <a:ext cx="4800600" cy="3600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E:\historypictures_review\nonEuro_World_Hist\PICTURES_NONEU_WH\WHB0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3200" y="3962400"/>
            <a:ext cx="38608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F:\Faculty\Smith\visual\imperialism\maxim 18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04709" y="0"/>
            <a:ext cx="3839291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990600" y="685800"/>
            <a:ext cx="4267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The rapid fire capability of the  machine gun mowed down attacking troops who ventured into</a:t>
            </a:r>
          </a:p>
          <a:p>
            <a:pPr algn="ctr"/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FF00"/>
                </a:solidFill>
              </a:rPr>
              <a:t>“no-man’s land”</a:t>
            </a:r>
            <a:r>
              <a:rPr lang="en-US" sz="2000" dirty="0" smtClean="0"/>
              <a:t> halting any significant gains.</a:t>
            </a:r>
          </a:p>
          <a:p>
            <a:pPr algn="ctr"/>
            <a:r>
              <a:rPr lang="en-US" sz="2000" dirty="0" smtClean="0"/>
              <a:t>During an offensive.  The front lines shifted very little between</a:t>
            </a:r>
          </a:p>
          <a:p>
            <a:pPr algn="ctr"/>
            <a:r>
              <a:rPr lang="en-US" sz="2000" dirty="0" smtClean="0"/>
              <a:t> Oct. 1914 – Spring 1918.</a:t>
            </a:r>
          </a:p>
          <a:p>
            <a:r>
              <a:rPr lang="en-US" dirty="0" smtClean="0"/>
              <a:t>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707136"/>
          </a:xfrm>
        </p:spPr>
        <p:txBody>
          <a:bodyPr>
            <a:normAutofit/>
          </a:bodyPr>
          <a:lstStyle/>
          <a:p>
            <a:r>
              <a:rPr lang="en-US" dirty="0" smtClean="0"/>
              <a:t>Heavy Artillery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9200"/>
            <a:ext cx="7772400" cy="513636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smtClean="0"/>
              <a:t>Became more mobile and capable of bombarding enemy strongholds a great distance away.</a:t>
            </a:r>
            <a:endParaRPr lang="en-US" sz="2000" dirty="0"/>
          </a:p>
        </p:txBody>
      </p:sp>
      <p:pic>
        <p:nvPicPr>
          <p:cNvPr id="5" name="Picture 4" descr="F:\Faculty\Smith\visual\imperialism\maxim omdurm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68800"/>
            <a:ext cx="4267200" cy="2489200"/>
          </a:xfrm>
          <a:prstGeom prst="rect">
            <a:avLst/>
          </a:prstGeom>
          <a:noFill/>
        </p:spPr>
      </p:pic>
      <p:pic>
        <p:nvPicPr>
          <p:cNvPr id="6" name="Picture 6" descr="wcL17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105400" y="3829050"/>
            <a:ext cx="4038600" cy="3028950"/>
          </a:xfrm>
          <a:prstGeom prst="rect">
            <a:avLst/>
          </a:prstGeom>
          <a:noFill/>
          <a:ln/>
        </p:spPr>
      </p:pic>
      <p:pic>
        <p:nvPicPr>
          <p:cNvPr id="3074" name="Picture 2" descr="http://www.worldwar1.com/foto/ft062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1905000"/>
            <a:ext cx="6667500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6309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Poisonous Gas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7772400" cy="521256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Used for the 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time in January 1915 by the Germans against Russian troops in Poland.</a:t>
            </a:r>
          </a:p>
          <a:p>
            <a:r>
              <a:rPr lang="en-US" sz="2400" dirty="0" smtClean="0"/>
              <a:t>Most famous attack by the Germans against  British troops at Ypres. (April, 1915) </a:t>
            </a:r>
          </a:p>
          <a:p>
            <a:r>
              <a:rPr lang="en-US" sz="2400" dirty="0" smtClean="0"/>
              <a:t>Mustard &amp; chlorine gas</a:t>
            </a:r>
            <a:endParaRPr lang="en-US" sz="2400" dirty="0"/>
          </a:p>
        </p:txBody>
      </p:sp>
      <p:pic>
        <p:nvPicPr>
          <p:cNvPr id="4" name="Picture 6" descr="wcL0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470400" y="3352800"/>
            <a:ext cx="46736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0" descr="wcL07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81000" y="3352800"/>
            <a:ext cx="3988905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772400" cy="4571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0"/>
            <a:ext cx="8839200" cy="6858000"/>
          </a:xfrm>
        </p:spPr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rgbClr val="39FC04"/>
                </a:solidFill>
              </a:rPr>
              <a:t>Gas! Gas!  Quick boys! – An ecstasy of fumbling</a:t>
            </a:r>
          </a:p>
          <a:p>
            <a:pPr>
              <a:buNone/>
            </a:pPr>
            <a:r>
              <a:rPr lang="en-US" b="1" dirty="0" smtClean="0">
                <a:solidFill>
                  <a:srgbClr val="39FC04"/>
                </a:solidFill>
              </a:rPr>
              <a:t>Fitting clumsy helmets just in time.</a:t>
            </a:r>
          </a:p>
          <a:p>
            <a:pPr>
              <a:buNone/>
            </a:pPr>
            <a:r>
              <a:rPr lang="en-US" b="1" dirty="0" smtClean="0">
                <a:solidFill>
                  <a:srgbClr val="39FC04"/>
                </a:solidFill>
              </a:rPr>
              <a:t>But someone still was yelling out &amp; stumbling</a:t>
            </a:r>
          </a:p>
          <a:p>
            <a:pPr>
              <a:buNone/>
            </a:pPr>
            <a:r>
              <a:rPr lang="en-US" b="1" dirty="0" smtClean="0">
                <a:solidFill>
                  <a:srgbClr val="39FC04"/>
                </a:solidFill>
              </a:rPr>
              <a:t>And floundering like a man in fire…</a:t>
            </a:r>
          </a:p>
          <a:p>
            <a:pPr>
              <a:buNone/>
            </a:pPr>
            <a:r>
              <a:rPr lang="en-US" b="1" dirty="0" smtClean="0">
                <a:solidFill>
                  <a:srgbClr val="39FC04"/>
                </a:solidFill>
              </a:rPr>
              <a:t>Dim through the misty…thick green light</a:t>
            </a:r>
          </a:p>
          <a:p>
            <a:pPr>
              <a:buNone/>
            </a:pPr>
            <a:r>
              <a:rPr lang="en-US" b="1" dirty="0" smtClean="0">
                <a:solidFill>
                  <a:srgbClr val="39FC04"/>
                </a:solidFill>
              </a:rPr>
              <a:t>I saw him drowning</a:t>
            </a:r>
          </a:p>
          <a:p>
            <a:pPr>
              <a:buNone/>
            </a:pPr>
            <a:r>
              <a:rPr lang="en-US" b="1" dirty="0" smtClean="0">
                <a:solidFill>
                  <a:srgbClr val="39FC04"/>
                </a:solidFill>
              </a:rPr>
              <a:t>In all my dreams, before my helpless sight,</a:t>
            </a:r>
          </a:p>
          <a:p>
            <a:pPr>
              <a:buNone/>
            </a:pPr>
            <a:r>
              <a:rPr lang="en-US" b="1" dirty="0" smtClean="0">
                <a:solidFill>
                  <a:srgbClr val="39FC04"/>
                </a:solidFill>
              </a:rPr>
              <a:t>He plunges at me, guttering, choking, drowning.</a:t>
            </a:r>
            <a:endParaRPr lang="en-US" b="1" dirty="0">
              <a:solidFill>
                <a:srgbClr val="39FC04"/>
              </a:solidFill>
            </a:endParaRPr>
          </a:p>
        </p:txBody>
      </p:sp>
      <p:pic>
        <p:nvPicPr>
          <p:cNvPr id="1026" name="Picture 2" descr="http://ts3.mm.bing.net/th?id=H.4566130917116086&amp;pid=15.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19601"/>
            <a:ext cx="2971800" cy="2438400"/>
          </a:xfrm>
          <a:prstGeom prst="rect">
            <a:avLst/>
          </a:prstGeom>
          <a:noFill/>
        </p:spPr>
      </p:pic>
      <p:pic>
        <p:nvPicPr>
          <p:cNvPr id="1028" name="Picture 4" descr="http://ts1.mm.bing.net/th?id=H.4751377175610644&amp;pid=15.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4400549"/>
            <a:ext cx="2895600" cy="2457451"/>
          </a:xfrm>
          <a:prstGeom prst="rect">
            <a:avLst/>
          </a:prstGeom>
          <a:noFill/>
        </p:spPr>
      </p:pic>
      <p:pic>
        <p:nvPicPr>
          <p:cNvPr id="1030" name="Picture 6" descr="http://ts4.mm.bing.net/th?id=H.4879904064143475&amp;pid=15.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4520692"/>
            <a:ext cx="3276600" cy="23373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Causes of World War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9200"/>
            <a:ext cx="7772400" cy="56388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What do you think was the most significant factor / cause that led to the start of World War I?</a:t>
            </a:r>
            <a:endParaRPr lang="en-US" sz="4000" dirty="0"/>
          </a:p>
        </p:txBody>
      </p:sp>
      <p:pic>
        <p:nvPicPr>
          <p:cNvPr id="2050" name="Picture 2" descr="http://t3.gstatic.com/images?q=tbn:ANd9GcT6Emxw93_ct2soSiwhGdk6lvMtCNdb3dEE8582-EGlWRHIRdb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535560"/>
            <a:ext cx="3914775" cy="3134940"/>
          </a:xfrm>
          <a:prstGeom prst="rect">
            <a:avLst/>
          </a:prstGeom>
          <a:noFill/>
        </p:spPr>
      </p:pic>
      <p:pic>
        <p:nvPicPr>
          <p:cNvPr id="2052" name="Picture 4" descr="http://t2.gstatic.com/images?q=tbn:ANd9GcRN-av0J2tYEwtCQ7caxRW9eCTg1-5hp_n2fwHo_5K4IXWyHp9q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657600"/>
            <a:ext cx="4332092" cy="3000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707136"/>
          </a:xfrm>
        </p:spPr>
        <p:txBody>
          <a:bodyPr>
            <a:normAutofit/>
          </a:bodyPr>
          <a:lstStyle/>
          <a:p>
            <a:r>
              <a:rPr lang="en-US" dirty="0" smtClean="0"/>
              <a:t>Airplane / Zeppelins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676400"/>
            <a:ext cx="3505200" cy="3560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bristol_f2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971800"/>
            <a:ext cx="4040909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zep_L65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5181600"/>
            <a:ext cx="6020430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486400" y="4495800"/>
            <a:ext cx="2276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British fighter plane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6172200"/>
            <a:ext cx="1991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German zeppelin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066800" y="1295400"/>
            <a:ext cx="1805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Aerial Dogfight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95800" y="1295400"/>
            <a:ext cx="454002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Originally used  as “spotters” for  </a:t>
            </a:r>
          </a:p>
          <a:p>
            <a:r>
              <a:rPr lang="en-US" sz="2000" dirty="0" smtClean="0"/>
              <a:t>observation.  Later , fought for control of </a:t>
            </a:r>
          </a:p>
          <a:p>
            <a:r>
              <a:rPr lang="en-US" sz="2000" dirty="0" smtClean="0"/>
              <a:t>the skies, attacked troops on the ground </a:t>
            </a:r>
          </a:p>
          <a:p>
            <a:r>
              <a:rPr lang="en-US" sz="2000" dirty="0" smtClean="0"/>
              <a:t>and brought the war to the home front </a:t>
            </a:r>
          </a:p>
          <a:p>
            <a:r>
              <a:rPr lang="en-US" sz="2000" dirty="0" smtClean="0"/>
              <a:t>with bombing raids</a:t>
            </a:r>
            <a:r>
              <a:rPr lang="en-US" dirty="0" smtClean="0"/>
              <a:t>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63093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TANKS</a:t>
            </a:r>
            <a:endParaRPr lang="en-US" dirty="0"/>
          </a:p>
        </p:txBody>
      </p:sp>
      <p:pic>
        <p:nvPicPr>
          <p:cNvPr id="4" name="Picture 8" descr="wcL16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75833" y="1219200"/>
            <a:ext cx="4034367" cy="3025775"/>
          </a:xfrm>
          <a:noFill/>
          <a:ln/>
        </p:spPr>
      </p:pic>
      <p:pic>
        <p:nvPicPr>
          <p:cNvPr id="5" name="Picture 10" descr="wcL18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1148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867400" y="1295400"/>
            <a:ext cx="334463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Developed by the British.  The</a:t>
            </a:r>
          </a:p>
          <a:p>
            <a:r>
              <a:rPr lang="en-US" sz="2000" dirty="0" smtClean="0"/>
              <a:t>name “tank” developed from</a:t>
            </a:r>
          </a:p>
          <a:p>
            <a:r>
              <a:rPr lang="en-US" sz="2000" dirty="0" smtClean="0"/>
              <a:t>A deceptive code name.</a:t>
            </a:r>
          </a:p>
          <a:p>
            <a:endParaRPr lang="en-US" sz="2000" dirty="0" smtClean="0"/>
          </a:p>
          <a:p>
            <a:r>
              <a:rPr lang="en-US" sz="2000" dirty="0" smtClean="0"/>
              <a:t>First used by the British </a:t>
            </a:r>
          </a:p>
          <a:p>
            <a:r>
              <a:rPr lang="en-US" sz="2000" dirty="0" smtClean="0"/>
              <a:t>At the battle of the Somme</a:t>
            </a:r>
          </a:p>
          <a:p>
            <a:r>
              <a:rPr lang="en-US" sz="2000" dirty="0" smtClean="0"/>
              <a:t>In 1916.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447800" y="4876800"/>
            <a:ext cx="39420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First successful tank offensive was </a:t>
            </a:r>
          </a:p>
          <a:p>
            <a:r>
              <a:rPr lang="en-US" sz="2000" dirty="0" smtClean="0"/>
              <a:t>At the battle of </a:t>
            </a:r>
            <a:r>
              <a:rPr lang="en-US" sz="2000" dirty="0" err="1" smtClean="0"/>
              <a:t>Cambrae</a:t>
            </a:r>
            <a:r>
              <a:rPr lang="en-US" sz="2000" dirty="0" smtClean="0"/>
              <a:t> in 1917</a:t>
            </a:r>
          </a:p>
          <a:p>
            <a:r>
              <a:rPr lang="en-US" sz="2000" dirty="0" smtClean="0"/>
              <a:t>When 400 Allied tanks were able to </a:t>
            </a:r>
          </a:p>
          <a:p>
            <a:r>
              <a:rPr lang="en-US" sz="2000" dirty="0" smtClean="0"/>
              <a:t>Breach the German lines.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63093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SUBMARINES</a:t>
            </a:r>
            <a:endParaRPr lang="en-US" dirty="0"/>
          </a:p>
        </p:txBody>
      </p:sp>
      <p:pic>
        <p:nvPicPr>
          <p:cNvPr id="7" name="Picture 8" descr="submarin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1219200"/>
            <a:ext cx="5334000" cy="2431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wcL1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978400" y="3733800"/>
            <a:ext cx="416560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HG1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714750"/>
            <a:ext cx="4191000" cy="3143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762000" y="990600"/>
            <a:ext cx="321434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Germany used “U-boats” to</a:t>
            </a:r>
          </a:p>
          <a:p>
            <a:r>
              <a:rPr lang="en-US" dirty="0" smtClean="0"/>
              <a:t>Both attack Britain’s naval </a:t>
            </a:r>
          </a:p>
          <a:p>
            <a:r>
              <a:rPr lang="en-US" dirty="0" smtClean="0"/>
              <a:t>Blockade and cut off British </a:t>
            </a:r>
          </a:p>
          <a:p>
            <a:r>
              <a:rPr lang="en-US" dirty="0" smtClean="0"/>
              <a:t>trade .</a:t>
            </a:r>
          </a:p>
          <a:p>
            <a:endParaRPr lang="en-US" dirty="0" smtClean="0"/>
          </a:p>
          <a:p>
            <a:r>
              <a:rPr lang="en-US" dirty="0" smtClean="0"/>
              <a:t>Unrestricted submarine warfare</a:t>
            </a:r>
          </a:p>
          <a:p>
            <a:r>
              <a:rPr lang="en-US" dirty="0" smtClean="0"/>
              <a:t>affected &amp; angered the U.S. </a:t>
            </a:r>
          </a:p>
          <a:p>
            <a:r>
              <a:rPr lang="en-US" dirty="0" smtClean="0"/>
              <a:t>contributing to our entry 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PROPAGANDA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09600"/>
            <a:ext cx="8763000" cy="62484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FFFF00"/>
                </a:solidFill>
              </a:rPr>
              <a:t>What is the purpose</a:t>
            </a:r>
          </a:p>
          <a:p>
            <a:pPr>
              <a:buNone/>
            </a:pPr>
            <a:r>
              <a:rPr lang="en-US" b="1" dirty="0" smtClean="0">
                <a:solidFill>
                  <a:srgbClr val="FFFF00"/>
                </a:solidFill>
              </a:rPr>
              <a:t>              of  propaganda?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2050" name="Picture 2" descr="Remember Belgium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638176"/>
            <a:ext cx="4679948" cy="62198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6309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PROPAGANDA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9200"/>
            <a:ext cx="7772400" cy="513636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Information designed to influence public opinion.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Appeals to </a:t>
            </a:r>
            <a:r>
              <a:rPr lang="en-US" dirty="0" smtClean="0">
                <a:solidFill>
                  <a:srgbClr val="FFFF00"/>
                </a:solidFill>
              </a:rPr>
              <a:t>emotions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Dehumanizes</a:t>
            </a:r>
            <a:r>
              <a:rPr lang="en-US" dirty="0" smtClean="0"/>
              <a:t> the enemy,</a:t>
            </a:r>
          </a:p>
          <a:p>
            <a:pPr>
              <a:buNone/>
            </a:pPr>
            <a:r>
              <a:rPr lang="en-US" dirty="0" smtClean="0"/>
              <a:t>           emphasizing</a:t>
            </a:r>
          </a:p>
          <a:p>
            <a:pPr>
              <a:buNone/>
            </a:pPr>
            <a:r>
              <a:rPr lang="en-US" dirty="0" smtClean="0"/>
              <a:t>     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atrocities</a:t>
            </a:r>
            <a:r>
              <a:rPr lang="en-US" dirty="0" smtClean="0"/>
              <a:t> &amp; 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brutality</a:t>
            </a:r>
          </a:p>
        </p:txBody>
      </p:sp>
      <p:pic>
        <p:nvPicPr>
          <p:cNvPr id="35842" name="Picture 2" descr="http://www.spartacus.schoolnet.co.uk/FWWwilhelm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2209800"/>
            <a:ext cx="3000375" cy="437864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00200" y="5867400"/>
            <a:ext cx="3956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The Kaiser as a world threat.</a:t>
            </a:r>
            <a:endParaRPr lang="en-US" sz="24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PROPAGANDA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8001000" cy="521256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To gain foreign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sympathy</a:t>
            </a:r>
            <a:r>
              <a:rPr lang="en-US" dirty="0" smtClean="0"/>
              <a:t> &amp; support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To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“sell” </a:t>
            </a:r>
            <a:r>
              <a:rPr lang="en-US" dirty="0" smtClean="0"/>
              <a:t>the war &amp; build morale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To </a:t>
            </a:r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justify</a:t>
            </a:r>
            <a:r>
              <a:rPr lang="en-US" dirty="0" smtClean="0"/>
              <a:t> your war effort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Effects news of the war</a:t>
            </a:r>
          </a:p>
          <a:p>
            <a:pPr>
              <a:buNone/>
            </a:pP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      Britain &amp; 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U.S.</a:t>
            </a:r>
          </a:p>
          <a:p>
            <a:endParaRPr lang="en-US" dirty="0"/>
          </a:p>
        </p:txBody>
      </p:sp>
      <p:pic>
        <p:nvPicPr>
          <p:cNvPr id="110594" name="Picture 2" descr="TO THE GLORY OF FRAN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2280626"/>
            <a:ext cx="3352800" cy="457737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47800" y="5029200"/>
            <a:ext cx="41713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French recruitment poster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Rallying young men to defend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Their homeland.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PROPAGANDA – “sell the war”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763000" cy="5410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91490" name="Picture 2" descr="Come On!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498601"/>
            <a:ext cx="3581400" cy="5359399"/>
          </a:xfrm>
          <a:prstGeom prst="rect">
            <a:avLst/>
          </a:prstGeom>
          <a:noFill/>
        </p:spPr>
      </p:pic>
      <p:pic>
        <p:nvPicPr>
          <p:cNvPr id="191492" name="Picture 4" descr="I Want Yo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6016" y="1447800"/>
            <a:ext cx="3477984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772400" cy="914400"/>
          </a:xfrm>
        </p:spPr>
        <p:txBody>
          <a:bodyPr/>
          <a:lstStyle/>
          <a:p>
            <a:r>
              <a:rPr lang="en-US" sz="3600" dirty="0" smtClean="0"/>
              <a:t>PROPAGANDA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4146" name="Picture 2" descr="HELD!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4267200"/>
            <a:ext cx="4038600" cy="2590800"/>
          </a:xfrm>
          <a:prstGeom prst="rect">
            <a:avLst/>
          </a:prstGeom>
          <a:noFill/>
        </p:spPr>
      </p:pic>
      <p:pic>
        <p:nvPicPr>
          <p:cNvPr id="134150" name="Picture 6" descr="&quot;COMPLETE ACCORD&quot;; OR, ALL DONE BY KINDNES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1" y="0"/>
            <a:ext cx="3200400" cy="4153270"/>
          </a:xfrm>
          <a:prstGeom prst="rect">
            <a:avLst/>
          </a:prstGeom>
          <a:noFill/>
        </p:spPr>
      </p:pic>
      <p:pic>
        <p:nvPicPr>
          <p:cNvPr id="134154" name="Picture 10" descr="REALISA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685800"/>
            <a:ext cx="3505200" cy="45878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PROPAGANDA</a:t>
            </a:r>
            <a:endParaRPr lang="en-US" dirty="0"/>
          </a:p>
        </p:txBody>
      </p:sp>
      <p:pic>
        <p:nvPicPr>
          <p:cNvPr id="4" name="Picture 8" descr="SWOOPING FROM THE WEST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930400"/>
            <a:ext cx="3581400" cy="4775202"/>
          </a:xfrm>
          <a:prstGeom prst="rect">
            <a:avLst/>
          </a:prstGeom>
          <a:noFill/>
        </p:spPr>
      </p:pic>
      <p:pic>
        <p:nvPicPr>
          <p:cNvPr id="5" name="Picture 4" descr="&quot;TWO HEADS WITH BUT A SINGLE THOUGHT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04799"/>
            <a:ext cx="3962400" cy="49917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PROPAGANDA</a:t>
            </a:r>
            <a:endParaRPr lang="en-US" dirty="0"/>
          </a:p>
        </p:txBody>
      </p:sp>
      <p:pic>
        <p:nvPicPr>
          <p:cNvPr id="4" name="Picture 10" descr="huns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828800"/>
            <a:ext cx="3341549" cy="5029200"/>
          </a:xfrm>
          <a:prstGeom prst="rect">
            <a:avLst/>
          </a:prstGeom>
          <a:noFill/>
        </p:spPr>
      </p:pic>
      <p:pic>
        <p:nvPicPr>
          <p:cNvPr id="5" name="Picture 12" descr="huns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7465" y="1905000"/>
            <a:ext cx="3426536" cy="4953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81000" y="990600"/>
            <a:ext cx="89326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Effective British propaganda  as well as the U.S. Government’s Committee of Public</a:t>
            </a:r>
          </a:p>
          <a:p>
            <a:r>
              <a:rPr lang="en-US" sz="2000" dirty="0" smtClean="0"/>
              <a:t>Information, led to anti-German feelings &amp; support for the war in the U.S. 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657600" y="2057400"/>
            <a:ext cx="195438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Germans depicted</a:t>
            </a:r>
          </a:p>
          <a:p>
            <a:r>
              <a:rPr lang="en-US" dirty="0" smtClean="0"/>
              <a:t>as  brutes &amp; were</a:t>
            </a:r>
          </a:p>
          <a:p>
            <a:r>
              <a:rPr lang="en-US" dirty="0" smtClean="0"/>
              <a:t>dehumanized as</a:t>
            </a:r>
          </a:p>
          <a:p>
            <a:r>
              <a:rPr lang="en-US" dirty="0" smtClean="0"/>
              <a:t>barbaric monsters </a:t>
            </a:r>
          </a:p>
          <a:p>
            <a:r>
              <a:rPr lang="en-US" dirty="0" smtClean="0"/>
              <a:t>through</a:t>
            </a:r>
          </a:p>
          <a:p>
            <a:r>
              <a:rPr lang="en-US" dirty="0" smtClean="0"/>
              <a:t>propaganda.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609600"/>
          </a:xfrm>
        </p:spPr>
        <p:txBody>
          <a:bodyPr>
            <a:noAutofit/>
          </a:bodyPr>
          <a:lstStyle/>
          <a:p>
            <a:r>
              <a:rPr lang="en-US" sz="4000" dirty="0" smtClean="0"/>
              <a:t>CAUSES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686800" cy="493712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NATIONALISM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Extreme patriotism &amp; pride dictates foreign policy &amp; drives nations into competition.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Kaiser William – Germany’s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“place in the sun”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France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– “revenge” &amp; Alsace /Lorraine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Russia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– leader in the Balkans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Serbia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– Slavic Nationalism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8" descr="wcK0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588000" y="4191000"/>
            <a:ext cx="35560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772400" cy="5547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Events of the War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09600"/>
            <a:ext cx="8610600" cy="57459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Germany invades France – </a:t>
            </a:r>
            <a:r>
              <a:rPr lang="en-US" dirty="0" err="1" smtClean="0">
                <a:solidFill>
                  <a:srgbClr val="FFFF00"/>
                </a:solidFill>
              </a:rPr>
              <a:t>Schlieffen</a:t>
            </a:r>
            <a:r>
              <a:rPr lang="en-US" dirty="0" smtClean="0">
                <a:solidFill>
                  <a:srgbClr val="FFFF00"/>
                </a:solidFill>
              </a:rPr>
              <a:t> Plan</a:t>
            </a:r>
          </a:p>
          <a:p>
            <a:pPr marL="582930" indent="-514350">
              <a:buFont typeface="Wingdings"/>
              <a:buAutoNum type="arabicPeriod"/>
            </a:pPr>
            <a:r>
              <a:rPr lang="en-US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Battle of </a:t>
            </a:r>
            <a:r>
              <a:rPr lang="en-US" u="sng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Tannenberg</a:t>
            </a:r>
            <a:r>
              <a:rPr lang="en-US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 smtClean="0"/>
              <a:t>(late Aug -Sept.1914)</a:t>
            </a:r>
          </a:p>
          <a:p>
            <a:pPr marL="582930" indent="-514350">
              <a:buFont typeface="Arial" pitchFamily="34" charset="0"/>
              <a:buChar char="•"/>
            </a:pPr>
            <a:r>
              <a:rPr lang="en-US" dirty="0" smtClean="0"/>
              <a:t>Russian mobilization  &amp; invasion of Germany</a:t>
            </a:r>
          </a:p>
          <a:p>
            <a:pPr marL="582930" indent="-514350">
              <a:buFont typeface="Arial" pitchFamily="34" charset="0"/>
              <a:buChar char="•"/>
            </a:pPr>
            <a:r>
              <a:rPr lang="en-US" dirty="0" smtClean="0"/>
              <a:t>Russians thrown back 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30k dead</a:t>
            </a:r>
            <a:r>
              <a:rPr lang="en-US" dirty="0" smtClean="0"/>
              <a:t>, 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thousands surrender</a:t>
            </a:r>
          </a:p>
          <a:p>
            <a:pPr marL="582930" indent="-514350" algn="r">
              <a:buFont typeface="Wingdings" pitchFamily="2" charset="2"/>
              <a:buChar char="Ø"/>
            </a:pPr>
            <a:r>
              <a:rPr lang="en-US" dirty="0" smtClean="0"/>
              <a:t>By 1916, Russian casualties</a:t>
            </a:r>
          </a:p>
          <a:p>
            <a:pPr marL="582930" indent="-514350" algn="r">
              <a:buNone/>
            </a:pPr>
            <a:r>
              <a:rPr lang="en-US" dirty="0" smtClean="0"/>
              <a:t> 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over 1 million</a:t>
            </a:r>
          </a:p>
          <a:p>
            <a:pPr marL="582930" indent="-514350">
              <a:buNone/>
            </a:pPr>
            <a:endParaRPr lang="en-US" u="sng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582930" indent="-514350">
              <a:buFont typeface="Arial" pitchFamily="34" charset="0"/>
              <a:buChar char="•"/>
            </a:pPr>
            <a:endParaRPr lang="en-US" dirty="0" smtClean="0"/>
          </a:p>
        </p:txBody>
      </p:sp>
      <p:pic>
        <p:nvPicPr>
          <p:cNvPr id="23556" name="Picture 4" descr="Battle of Tannenber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76600"/>
            <a:ext cx="2515506" cy="3581400"/>
          </a:xfrm>
          <a:prstGeom prst="rect">
            <a:avLst/>
          </a:prstGeom>
          <a:noFill/>
        </p:spPr>
      </p:pic>
      <p:pic>
        <p:nvPicPr>
          <p:cNvPr id="23558" name="Picture 6" descr="http://www.casahistoria.net/images/Russian%20Surrender%20at%20Tannenber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4581797"/>
            <a:ext cx="3124200" cy="227620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743200" y="4038600"/>
            <a:ext cx="20697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FF00"/>
                </a:solidFill>
              </a:rPr>
              <a:t>German troops </a:t>
            </a:r>
          </a:p>
          <a:p>
            <a:pPr algn="ctr"/>
            <a:r>
              <a:rPr lang="en-US" sz="2200" b="1" dirty="0" smtClean="0">
                <a:solidFill>
                  <a:srgbClr val="FFFF00"/>
                </a:solidFill>
              </a:rPr>
              <a:t>at </a:t>
            </a:r>
            <a:r>
              <a:rPr lang="en-US" sz="2200" b="1" dirty="0" err="1" smtClean="0">
                <a:solidFill>
                  <a:srgbClr val="FFFF00"/>
                </a:solidFill>
              </a:rPr>
              <a:t>Tannenberg</a:t>
            </a:r>
            <a:endParaRPr lang="en-US" sz="22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0" y="5943600"/>
            <a:ext cx="27854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FFFF00"/>
                </a:solidFill>
              </a:rPr>
              <a:t>Surrendering Russian</a:t>
            </a:r>
          </a:p>
          <a:p>
            <a:pPr algn="ctr"/>
            <a:r>
              <a:rPr lang="en-US" sz="2200" b="1" dirty="0" smtClean="0">
                <a:solidFill>
                  <a:srgbClr val="FFFF00"/>
                </a:solidFill>
              </a:rPr>
              <a:t>soldiers</a:t>
            </a:r>
            <a:endParaRPr lang="en-US" sz="2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5075" y="23813"/>
            <a:ext cx="6673850" cy="680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467600" cy="762000"/>
          </a:xfrm>
        </p:spPr>
        <p:txBody>
          <a:bodyPr/>
          <a:lstStyle/>
          <a:p>
            <a:r>
              <a:rPr lang="en-US" dirty="0" smtClean="0"/>
              <a:t>Events of the War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685800"/>
            <a:ext cx="8077200" cy="5669760"/>
          </a:xfrm>
        </p:spPr>
        <p:txBody>
          <a:bodyPr/>
          <a:lstStyle/>
          <a:p>
            <a:pPr marL="582930" indent="-514350">
              <a:buAutoNum type="arabicPeriod" startAt="2"/>
            </a:pPr>
            <a:r>
              <a:rPr lang="en-US" u="sng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Battle of the Marne </a:t>
            </a:r>
            <a:r>
              <a:rPr lang="en-US" dirty="0" smtClean="0"/>
              <a:t>(Sept. 1914)</a:t>
            </a:r>
          </a:p>
          <a:p>
            <a:pPr marL="582930" indent="-514350">
              <a:buFont typeface="Arial" pitchFamily="34" charset="0"/>
              <a:buChar char="•"/>
            </a:pPr>
            <a:r>
              <a:rPr lang="en-US" dirty="0" smtClean="0"/>
              <a:t>halts German offensive &amp; creates 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“stalemate” </a:t>
            </a:r>
            <a:r>
              <a:rPr lang="en-US" dirty="0" smtClean="0"/>
              <a:t>on the Western Front</a:t>
            </a:r>
          </a:p>
          <a:p>
            <a:endParaRPr lang="en-US" dirty="0"/>
          </a:p>
        </p:txBody>
      </p:sp>
      <p:pic>
        <p:nvPicPr>
          <p:cNvPr id="106498" name="Picture 2" descr="Taxicabs Bound for the First Battle of the Mar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50" y="2905124"/>
            <a:ext cx="5238750" cy="395287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14400" y="3200400"/>
            <a:ext cx="29658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Parisian taxi cabs race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French troops to help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intercept Germans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at the Marne River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2613" y="109538"/>
            <a:ext cx="5437187" cy="663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5547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Events of the War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762000"/>
            <a:ext cx="8077200" cy="5593560"/>
          </a:xfrm>
        </p:spPr>
        <p:txBody>
          <a:bodyPr/>
          <a:lstStyle/>
          <a:p>
            <a:pPr marL="582930" indent="-514350">
              <a:buAutoNum type="arabicPeriod" startAt="3"/>
            </a:pPr>
            <a:r>
              <a:rPr lang="en-US" u="sng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Battle of Gallipoli (1915-16)</a:t>
            </a:r>
          </a:p>
          <a:p>
            <a:pPr marL="582930" indent="-514350">
              <a:buFont typeface="Arial" pitchFamily="34" charset="0"/>
              <a:buChar char="•"/>
            </a:pPr>
            <a:r>
              <a:rPr lang="en-US" dirty="0" smtClean="0"/>
              <a:t>Allied attempt to aid weakening 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Russia</a:t>
            </a:r>
          </a:p>
          <a:p>
            <a:pPr marL="582930" indent="-514350">
              <a:buFont typeface="Arial" pitchFamily="34" charset="0"/>
              <a:buChar char="•"/>
            </a:pPr>
            <a:r>
              <a:rPr lang="en-US" dirty="0" smtClean="0"/>
              <a:t>Straits to Black Sea &amp; Constantinople</a:t>
            </a:r>
          </a:p>
          <a:p>
            <a:pPr marL="582930" indent="-514350">
              <a:buFont typeface="Arial" pitchFamily="34" charset="0"/>
              <a:buChar char="•"/>
            </a:pPr>
            <a:r>
              <a:rPr lang="en-US" dirty="0" smtClean="0"/>
              <a:t>Bloody failure</a:t>
            </a:r>
          </a:p>
          <a:p>
            <a:pPr marL="582930" indent="-514350">
              <a:buNone/>
            </a:pPr>
            <a:endParaRPr lang="en-US" dirty="0" smtClean="0"/>
          </a:p>
        </p:txBody>
      </p:sp>
      <p:pic>
        <p:nvPicPr>
          <p:cNvPr id="21506" name="Picture 2" descr="Gallipoli Campaig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8100" y="2743200"/>
            <a:ext cx="5295900" cy="39433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4800" y="4343400"/>
            <a:ext cx="33337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ANZAC troops land on 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the Beaches of Gallipoli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5075" y="23813"/>
            <a:ext cx="6673850" cy="680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Events of the War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8001000" cy="4983960"/>
          </a:xfrm>
        </p:spPr>
        <p:txBody>
          <a:bodyPr/>
          <a:lstStyle/>
          <a:p>
            <a:pPr marL="582930" indent="-514350">
              <a:buAutoNum type="arabicPeriod" startAt="4"/>
            </a:pPr>
            <a:r>
              <a:rPr lang="en-US" u="sng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Italy (1915)</a:t>
            </a:r>
          </a:p>
          <a:p>
            <a:pPr marL="582930" indent="-514350">
              <a:buFont typeface="Arial" pitchFamily="34" charset="0"/>
              <a:buChar char="•"/>
            </a:pPr>
            <a:r>
              <a:rPr lang="en-US" dirty="0" smtClean="0"/>
              <a:t>Secret deal with the Allies </a:t>
            </a:r>
          </a:p>
          <a:p>
            <a:pPr marL="582930" indent="-514350">
              <a:buFont typeface="Arial" pitchFamily="34" charset="0"/>
              <a:buChar char="•"/>
            </a:pPr>
            <a:r>
              <a:rPr lang="en-US" dirty="0" smtClean="0"/>
              <a:t>1916 Battle of </a:t>
            </a:r>
            <a:r>
              <a:rPr lang="en-US" dirty="0" err="1" smtClean="0"/>
              <a:t>Copretto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30050" name="Picture 2" descr="http://upload.wikimedia.org/wikipedia/en/thumb/9/91/Italian_troops_at_Isonzo_river.jpg/300px-Italian_troops_at_Isonzo_river.jpg">
            <a:hlinkClick r:id="rId3" tooltip="Italian troops at Isonzo river.jpg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2" y="3657600"/>
            <a:ext cx="5255170" cy="304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979351" y="4114800"/>
            <a:ext cx="31646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Italian troops in action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against the Austrians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5547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Events of the War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7772400" cy="5212560"/>
          </a:xfrm>
        </p:spPr>
        <p:txBody>
          <a:bodyPr/>
          <a:lstStyle/>
          <a:p>
            <a:pPr marL="582930" indent="-514350">
              <a:buAutoNum type="arabicPeriod" startAt="5"/>
            </a:pP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War at Sea</a:t>
            </a:r>
          </a:p>
          <a:p>
            <a:pPr marL="582930" indent="-514350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British Blockade </a:t>
            </a:r>
            <a:r>
              <a:rPr lang="en-US" dirty="0" smtClean="0"/>
              <a:t>&amp; </a:t>
            </a:r>
            <a:r>
              <a:rPr lang="en-US" dirty="0" smtClean="0">
                <a:solidFill>
                  <a:srgbClr val="FFFF00"/>
                </a:solidFill>
              </a:rPr>
              <a:t>German “U-Boats”</a:t>
            </a:r>
          </a:p>
          <a:p>
            <a:pPr marL="582930" indent="-514350">
              <a:buFont typeface="Arial" pitchFamily="34" charset="0"/>
              <a:buChar char="•"/>
            </a:pPr>
            <a:r>
              <a:rPr lang="en-US" dirty="0" smtClean="0"/>
              <a:t>Battle of </a:t>
            </a: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Jutland</a:t>
            </a:r>
            <a:r>
              <a:rPr lang="en-US" dirty="0" smtClean="0"/>
              <a:t> (1916)…a “draw”</a:t>
            </a:r>
            <a:endParaRPr lang="en-US" dirty="0"/>
          </a:p>
        </p:txBody>
      </p:sp>
      <p:pic>
        <p:nvPicPr>
          <p:cNvPr id="4" name="Picture 7" descr="wcL1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3486150"/>
            <a:ext cx="4495800" cy="3371850"/>
          </a:xfrm>
          <a:prstGeom prst="rect">
            <a:avLst/>
          </a:prstGeom>
          <a:noFill/>
          <a:ln/>
        </p:spPr>
      </p:pic>
      <p:pic>
        <p:nvPicPr>
          <p:cNvPr id="5" name="Picture 4" descr="F:\Faculty\Smith\visual\imperialism\dreadnought 19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5387" y="3505200"/>
            <a:ext cx="4568613" cy="335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5075" y="23813"/>
            <a:ext cx="6673850" cy="680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707136"/>
          </a:xfrm>
        </p:spPr>
        <p:txBody>
          <a:bodyPr>
            <a:normAutofit/>
          </a:bodyPr>
          <a:lstStyle/>
          <a:p>
            <a:r>
              <a:rPr lang="en-US" dirty="0" smtClean="0"/>
              <a:t>6.  United States Entry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9200"/>
            <a:ext cx="7772400" cy="513636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U.S. 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neutrality</a:t>
            </a:r>
          </a:p>
          <a:p>
            <a:r>
              <a:rPr lang="en-US" dirty="0" smtClean="0"/>
              <a:t>Trade &amp; 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“contraband”</a:t>
            </a:r>
          </a:p>
          <a:p>
            <a:r>
              <a:rPr lang="en-US" dirty="0" smtClean="0"/>
              <a:t>Successful British 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propaganda</a:t>
            </a:r>
          </a:p>
          <a:p>
            <a:r>
              <a:rPr lang="en-US" dirty="0" smtClean="0"/>
              <a:t>Blockades &amp; unrestricted sub warfare</a:t>
            </a:r>
          </a:p>
          <a:p>
            <a:r>
              <a:rPr lang="en-US" dirty="0" smtClean="0"/>
              <a:t>Sinking of the 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Lusitania</a:t>
            </a:r>
            <a:r>
              <a:rPr lang="en-US" dirty="0" smtClean="0"/>
              <a:t> (1915)</a:t>
            </a:r>
          </a:p>
          <a:p>
            <a:r>
              <a:rPr lang="en-US" dirty="0" smtClean="0"/>
              <a:t>                                   U.S. response and the </a:t>
            </a:r>
          </a:p>
          <a:p>
            <a:r>
              <a:rPr lang="en-US" dirty="0" smtClean="0"/>
              <a:t>                                            Sussex Pledge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                                      </a:t>
            </a:r>
            <a:r>
              <a:rPr lang="en-US" sz="2000" dirty="0" smtClean="0"/>
              <a:t>German torpedoes slam into the Lusitania</a:t>
            </a:r>
            <a:endParaRPr lang="en-US" dirty="0"/>
          </a:p>
        </p:txBody>
      </p:sp>
      <p:pic>
        <p:nvPicPr>
          <p:cNvPr id="4" name="Picture 3" descr="AHG1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43350"/>
            <a:ext cx="3886200" cy="2914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63093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2. IMPERIALISM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7772400" cy="521256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 smtClean="0"/>
              <a:t>Competitive expansion into weaker regions of the world result in rivalry &amp; disputes.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Scramble for </a:t>
            </a:r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Africa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Spheres of influence </a:t>
            </a:r>
            <a:r>
              <a:rPr lang="en-US" sz="2800" dirty="0" smtClean="0"/>
              <a:t>in </a:t>
            </a:r>
            <a:r>
              <a:rPr lang="en-US" sz="2800" dirty="0" smtClean="0">
                <a:solidFill>
                  <a:srgbClr val="FFFF00"/>
                </a:solidFill>
              </a:rPr>
              <a:t>China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Motivated by </a:t>
            </a:r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industrialism &amp; trade</a:t>
            </a:r>
            <a:r>
              <a:rPr lang="en-US" sz="2800" dirty="0" smtClean="0"/>
              <a:t>, pride and </a:t>
            </a:r>
            <a:r>
              <a:rPr lang="en-US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strategic locations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Fashoda</a:t>
            </a:r>
            <a:r>
              <a:rPr lang="en-US" sz="2800" dirty="0" smtClean="0"/>
              <a:t> incident (Britain &amp; France)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Moroccan</a:t>
            </a:r>
            <a:r>
              <a:rPr lang="en-US" sz="2800" dirty="0" smtClean="0"/>
              <a:t> Crisis (Germany &amp; France)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Balkans</a:t>
            </a:r>
            <a:r>
              <a:rPr lang="en-US" sz="2800" dirty="0" smtClean="0"/>
              <a:t> (Austria &amp; Russia)</a:t>
            </a:r>
            <a:endParaRPr lang="en-US" sz="2800" dirty="0"/>
          </a:p>
        </p:txBody>
      </p:sp>
      <p:pic>
        <p:nvPicPr>
          <p:cNvPr id="4" name="Picture 4" descr="F:\Faculty\Smith\visual\imperialism\chinese cake 18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3588949"/>
            <a:ext cx="2362200" cy="3269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6309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PROPAGANDA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9200"/>
            <a:ext cx="7772400" cy="513636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Information designed to influence public opinion.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Appeals to </a:t>
            </a:r>
            <a:r>
              <a:rPr lang="en-US" dirty="0" smtClean="0">
                <a:solidFill>
                  <a:srgbClr val="FFFF00"/>
                </a:solidFill>
              </a:rPr>
              <a:t>emotions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Dehumanizes</a:t>
            </a:r>
            <a:r>
              <a:rPr lang="en-US" dirty="0" smtClean="0"/>
              <a:t> the enemy,</a:t>
            </a:r>
          </a:p>
          <a:p>
            <a:pPr>
              <a:buNone/>
            </a:pPr>
            <a:r>
              <a:rPr lang="en-US" dirty="0" smtClean="0"/>
              <a:t>           emphasizing</a:t>
            </a:r>
          </a:p>
          <a:p>
            <a:pPr>
              <a:buNone/>
            </a:pPr>
            <a:r>
              <a:rPr lang="en-US" dirty="0" smtClean="0"/>
              <a:t>     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atrocities</a:t>
            </a:r>
            <a:r>
              <a:rPr lang="en-US" dirty="0" smtClean="0"/>
              <a:t> &amp; 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brutality</a:t>
            </a:r>
          </a:p>
        </p:txBody>
      </p:sp>
      <p:pic>
        <p:nvPicPr>
          <p:cNvPr id="35842" name="Picture 2" descr="http://www.spartacus.schoolnet.co.uk/FWWwilhelm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2209800"/>
            <a:ext cx="3000375" cy="437864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00200" y="5867400"/>
            <a:ext cx="3956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The Kaiser as a world threat.</a:t>
            </a:r>
            <a:endParaRPr lang="en-US" sz="24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PROPAGANDA</a:t>
            </a:r>
            <a:endParaRPr lang="en-US" dirty="0"/>
          </a:p>
        </p:txBody>
      </p:sp>
      <p:pic>
        <p:nvPicPr>
          <p:cNvPr id="4" name="Picture 10" descr="huns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828800"/>
            <a:ext cx="3341549" cy="5029200"/>
          </a:xfrm>
          <a:prstGeom prst="rect">
            <a:avLst/>
          </a:prstGeom>
          <a:noFill/>
        </p:spPr>
      </p:pic>
      <p:pic>
        <p:nvPicPr>
          <p:cNvPr id="5" name="Picture 12" descr="huns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7465" y="1905000"/>
            <a:ext cx="3426536" cy="4953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81000" y="990600"/>
            <a:ext cx="89326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Effective British propaganda  as well as the U.S. Government’s Committee of Public</a:t>
            </a:r>
          </a:p>
          <a:p>
            <a:r>
              <a:rPr lang="en-US" sz="2000" dirty="0" smtClean="0"/>
              <a:t>Information, led to anti-German feelings &amp; support for the war in the U.S. 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657600" y="2057400"/>
            <a:ext cx="195438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Germans depicted</a:t>
            </a:r>
          </a:p>
          <a:p>
            <a:r>
              <a:rPr lang="en-US" dirty="0" smtClean="0"/>
              <a:t>as  brutes &amp; were</a:t>
            </a:r>
          </a:p>
          <a:p>
            <a:r>
              <a:rPr lang="en-US" dirty="0" smtClean="0"/>
              <a:t>dehumanized as</a:t>
            </a:r>
          </a:p>
          <a:p>
            <a:r>
              <a:rPr lang="en-US" dirty="0" smtClean="0"/>
              <a:t>barbaric monsters </a:t>
            </a:r>
          </a:p>
          <a:p>
            <a:r>
              <a:rPr lang="en-US" dirty="0" smtClean="0"/>
              <a:t>through</a:t>
            </a:r>
          </a:p>
          <a:p>
            <a:r>
              <a:rPr lang="en-US" dirty="0" smtClean="0"/>
              <a:t>propaganda.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United States Entry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686800" cy="56388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b="1" u="sng" dirty="0" smtClean="0">
                <a:solidFill>
                  <a:srgbClr val="FFFF00"/>
                </a:solidFill>
              </a:rPr>
              <a:t>U-Boats &amp; Unrestricted Submarine Warfare</a:t>
            </a:r>
            <a:endParaRPr lang="en-US" b="1" u="sng" dirty="0"/>
          </a:p>
          <a:p>
            <a:pPr marL="582930" indent="-514350">
              <a:buAutoNum type="arabicPeriod"/>
            </a:pPr>
            <a:r>
              <a:rPr lang="en-US" dirty="0" smtClean="0"/>
              <a:t>What was the significance of the Lusitania?</a:t>
            </a:r>
          </a:p>
          <a:p>
            <a:pPr marL="582930" indent="-514350">
              <a:buAutoNum type="arabicPeriod"/>
            </a:pPr>
            <a:r>
              <a:rPr lang="en-US" dirty="0" smtClean="0"/>
              <a:t>What were “cruiser rules?”</a:t>
            </a:r>
          </a:p>
          <a:p>
            <a:pPr marL="582930" indent="-514350">
              <a:buAutoNum type="arabicPeriod"/>
            </a:pPr>
            <a:r>
              <a:rPr lang="en-US" dirty="0" smtClean="0"/>
              <a:t>What was “unrestricted sub warfare?”</a:t>
            </a:r>
          </a:p>
          <a:p>
            <a:pPr marL="582930" indent="-514350">
              <a:buAutoNum type="arabicPeriod"/>
            </a:pPr>
            <a:r>
              <a:rPr lang="en-US" dirty="0" smtClean="0"/>
              <a:t>Why did the Germans use this and what did they hope </a:t>
            </a:r>
            <a:r>
              <a:rPr lang="en-US" smtClean="0"/>
              <a:t>to accomplish?</a:t>
            </a:r>
            <a:endParaRPr lang="en-US" dirty="0" smtClean="0"/>
          </a:p>
          <a:p>
            <a:pPr>
              <a:buNone/>
            </a:pPr>
            <a:endParaRPr lang="en-US" b="1" u="sng" dirty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b="1" u="sng" dirty="0" smtClean="0">
                <a:solidFill>
                  <a:srgbClr val="FFFF00"/>
                </a:solidFill>
              </a:rPr>
              <a:t>The Zimmerman Telegram</a:t>
            </a:r>
          </a:p>
          <a:p>
            <a:pPr marL="582930" indent="-514350">
              <a:buAutoNum type="arabicPeriod"/>
            </a:pPr>
            <a:r>
              <a:rPr lang="en-US" dirty="0" smtClean="0"/>
              <a:t>Who was the U.S. President during WWI?</a:t>
            </a:r>
          </a:p>
          <a:p>
            <a:pPr marL="582930" indent="-514350">
              <a:buAutoNum type="arabicPeriod"/>
            </a:pPr>
            <a:r>
              <a:rPr lang="en-US" dirty="0" smtClean="0"/>
              <a:t>What promise did Germany break?</a:t>
            </a:r>
          </a:p>
          <a:p>
            <a:pPr marL="582930" indent="-514350">
              <a:buAutoNum type="arabicPeriod"/>
            </a:pPr>
            <a:r>
              <a:rPr lang="en-US" dirty="0" smtClean="0"/>
              <a:t>What was the Zimmerman Telegram?</a:t>
            </a:r>
          </a:p>
          <a:p>
            <a:pPr marL="582930" indent="-514350">
              <a:buAutoNum type="arabicPeriod"/>
            </a:pPr>
            <a:r>
              <a:rPr lang="en-US" dirty="0" smtClean="0"/>
              <a:t>Why was it written in code?</a:t>
            </a:r>
          </a:p>
          <a:p>
            <a:pPr marL="582930" indent="-514350">
              <a:buAutoNum type="arabicPeriod"/>
            </a:pPr>
            <a:r>
              <a:rPr lang="en-US" dirty="0" smtClean="0"/>
              <a:t>How did it lead the United States to enter WWI?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6309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United States Entry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371600"/>
            <a:ext cx="7772400" cy="498396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Success of British blockades &amp; resumption of unrestricted warfare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Zimmerman Note </a:t>
            </a:r>
            <a:r>
              <a:rPr lang="en-US" dirty="0" smtClean="0"/>
              <a:t>(Jan, 1917)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German appeal to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Mexico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British intercept &amp;</a:t>
            </a:r>
          </a:p>
          <a:p>
            <a:pPr>
              <a:buNone/>
            </a:pPr>
            <a:r>
              <a:rPr lang="en-US" dirty="0" smtClean="0"/>
              <a:t>     American outrage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April 6, 1917 </a:t>
            </a:r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U.S. declaration</a:t>
            </a:r>
          </a:p>
          <a:p>
            <a:pPr>
              <a:buNone/>
            </a:pPr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          of war against Germany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Pres. Wilson, “Make the world</a:t>
            </a:r>
          </a:p>
          <a:p>
            <a:pPr>
              <a:buNone/>
            </a:pPr>
            <a:r>
              <a:rPr lang="en-US" dirty="0" smtClean="0"/>
              <a:t>                        safe for democracy”</a:t>
            </a:r>
            <a:endParaRPr lang="en-US" dirty="0"/>
          </a:p>
        </p:txBody>
      </p:sp>
      <p:pic>
        <p:nvPicPr>
          <p:cNvPr id="5" name="Picture 9" descr="Zimmerman Telegram coded_message (from NARA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096000" y="2954702"/>
            <a:ext cx="3048000" cy="3903298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772400" cy="1752600"/>
          </a:xfrm>
        </p:spPr>
        <p:txBody>
          <a:bodyPr/>
          <a:lstStyle/>
          <a:p>
            <a:r>
              <a:rPr lang="en-US" sz="3600" dirty="0" smtClean="0">
                <a:solidFill>
                  <a:srgbClr val="FFFF00"/>
                </a:solidFill>
              </a:rPr>
              <a:t>Russia:</a:t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Czar Nicholas II</a:t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&amp; wife Alexandra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4" name="Picture 4" descr="F:\Faculty\Smith\visual\russian rev\nicholas ii 19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801266"/>
            <a:ext cx="4038600" cy="5056734"/>
          </a:xfrm>
          <a:prstGeom prst="rect">
            <a:avLst/>
          </a:prstGeom>
          <a:noFill/>
        </p:spPr>
      </p:pic>
      <p:pic>
        <p:nvPicPr>
          <p:cNvPr id="5" name="Content Placeholder 4" descr="F:\Faculty\Smith\visual\russian rev\rasputin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752600"/>
            <a:ext cx="3375302" cy="5105400"/>
          </a:xfrm>
          <a:prstGeom prst="rect">
            <a:avLst/>
          </a:prstGeom>
          <a:noFill/>
        </p:spPr>
      </p:pic>
      <p:pic>
        <p:nvPicPr>
          <p:cNvPr id="6" name="Picture 9" descr="wcL0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715000" y="0"/>
            <a:ext cx="4191000" cy="3143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486400" y="3581400"/>
            <a:ext cx="3493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Nicholas &amp; son Alexei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6400" y="5181600"/>
            <a:ext cx="38651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The “mad monk” Rasputin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who was later assassinated.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4785"/>
            <a:ext cx="7772400" cy="671015"/>
          </a:xfrm>
        </p:spPr>
        <p:txBody>
          <a:bodyPr/>
          <a:lstStyle/>
          <a:p>
            <a:r>
              <a:rPr lang="en-US" dirty="0" smtClean="0"/>
              <a:t>Russia Withdraws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09600"/>
            <a:ext cx="8763000" cy="62484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FFFF00"/>
                </a:solidFill>
              </a:rPr>
              <a:t>Problems leading to Revolution in Russia</a:t>
            </a:r>
          </a:p>
          <a:p>
            <a:pPr marL="582930" indent="-514350">
              <a:buAutoNum type="arabicPeriod"/>
            </a:pPr>
            <a:r>
              <a:rPr lang="en-US" b="1" dirty="0" smtClean="0">
                <a:solidFill>
                  <a:srgbClr val="FFFF00"/>
                </a:solidFill>
              </a:rPr>
              <a:t>Political:</a:t>
            </a:r>
            <a:r>
              <a:rPr lang="en-US" b="1" dirty="0" smtClean="0"/>
              <a:t>  </a:t>
            </a:r>
          </a:p>
          <a:p>
            <a:r>
              <a:rPr lang="en-US" b="1" dirty="0" smtClean="0"/>
              <a:t>Czar was an autocrat with absolute power</a:t>
            </a:r>
          </a:p>
          <a:p>
            <a:r>
              <a:rPr lang="en-US" b="1" dirty="0" smtClean="0"/>
              <a:t>No opposition allowed; secret police</a:t>
            </a:r>
          </a:p>
          <a:p>
            <a:r>
              <a:rPr lang="en-US" b="1" dirty="0" smtClean="0"/>
              <a:t>Repressed all ideas of change</a:t>
            </a:r>
          </a:p>
          <a:p>
            <a:r>
              <a:rPr lang="en-US" b="1" dirty="0" smtClean="0"/>
              <a:t>Suffering people have no real</a:t>
            </a:r>
          </a:p>
          <a:p>
            <a:pPr marL="68580" indent="0">
              <a:buNone/>
            </a:pPr>
            <a:r>
              <a:rPr lang="en-US" b="1" dirty="0" smtClean="0"/>
              <a:t>            “voice” in government</a:t>
            </a:r>
          </a:p>
          <a:p>
            <a:pPr marL="68580" indent="0">
              <a:buNone/>
            </a:pPr>
            <a:endParaRPr lang="en-US" b="1" dirty="0"/>
          </a:p>
          <a:p>
            <a:pPr marL="68580" indent="0">
              <a:buNone/>
            </a:pP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971800"/>
            <a:ext cx="2408830" cy="3776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3200" y="5486400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The last </a:t>
            </a:r>
            <a:r>
              <a:rPr lang="en-US" sz="2400" b="1" dirty="0" smtClean="0">
                <a:solidFill>
                  <a:srgbClr val="FFFF00"/>
                </a:solidFill>
              </a:rPr>
              <a:t>Romanov czar Nicholas </a:t>
            </a:r>
            <a:r>
              <a:rPr lang="en-US" sz="2400" b="1" dirty="0">
                <a:solidFill>
                  <a:srgbClr val="FFFF00"/>
                </a:solidFill>
              </a:rPr>
              <a:t>II (1894-1917)</a:t>
            </a:r>
          </a:p>
        </p:txBody>
      </p:sp>
    </p:spTree>
    <p:extLst>
      <p:ext uri="{BB962C8B-B14F-4D97-AF65-F5344CB8AC3E}">
        <p14:creationId xmlns:p14="http://schemas.microsoft.com/office/powerpoint/2010/main" val="70974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05800" cy="609600"/>
          </a:xfrm>
        </p:spPr>
        <p:txBody>
          <a:bodyPr/>
          <a:lstStyle/>
          <a:p>
            <a:r>
              <a:rPr lang="en-US" dirty="0"/>
              <a:t>Russia Withdraws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09600"/>
            <a:ext cx="8686800" cy="6248400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Bloody Sunday &amp; 1905 Revolution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en-US" b="1" dirty="0" smtClean="0"/>
              <a:t>Peaceful protest in St. Petersburg fired on by czars palace guard triggers uprising</a:t>
            </a:r>
          </a:p>
          <a:p>
            <a:pPr algn="ctr">
              <a:buFont typeface="Wingdings" panose="05000000000000000000" pitchFamily="2" charset="2"/>
              <a:buChar char="Ø"/>
            </a:pPr>
            <a:endParaRPr lang="en-US" b="1" dirty="0"/>
          </a:p>
          <a:p>
            <a:pPr algn="ctr">
              <a:buFont typeface="Wingdings" panose="05000000000000000000" pitchFamily="2" charset="2"/>
              <a:buChar char="Ø"/>
            </a:pPr>
            <a:endParaRPr lang="en-US" b="1" dirty="0" smtClean="0"/>
          </a:p>
          <a:p>
            <a:pPr algn="ctr">
              <a:buFont typeface="Wingdings" panose="05000000000000000000" pitchFamily="2" charset="2"/>
              <a:buChar char="Ø"/>
            </a:pPr>
            <a:endParaRPr lang="en-US" b="1" dirty="0"/>
          </a:p>
          <a:p>
            <a:pPr algn="ctr">
              <a:buFont typeface="Wingdings" panose="05000000000000000000" pitchFamily="2" charset="2"/>
              <a:buChar char="Ø"/>
            </a:pPr>
            <a:endParaRPr lang="en-US" b="1" dirty="0" smtClean="0"/>
          </a:p>
          <a:p>
            <a:pPr algn="ctr">
              <a:buFont typeface="Wingdings" panose="05000000000000000000" pitchFamily="2" charset="2"/>
              <a:buChar char="Ø"/>
            </a:pPr>
            <a:endParaRPr lang="en-US" b="1" dirty="0"/>
          </a:p>
          <a:p>
            <a:pPr algn="ctr">
              <a:buFont typeface="Wingdings" panose="05000000000000000000" pitchFamily="2" charset="2"/>
              <a:buChar char="Ø"/>
            </a:pPr>
            <a:endParaRPr lang="en-US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FFFF00"/>
                </a:solidFill>
              </a:rPr>
              <a:t>Czar limits the “Duma” (Parliament) &amp;  unfair taxes on commoners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FFFF00"/>
                </a:solidFill>
              </a:rPr>
              <a:t>Humiliating defeat vs. Japan in 1905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045" y="2133600"/>
            <a:ext cx="5181600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084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Russia Withdraws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9200"/>
            <a:ext cx="7772400" cy="5638800"/>
          </a:xfrm>
        </p:spPr>
        <p:txBody>
          <a:bodyPr>
            <a:normAutofit fontScale="92500" lnSpcReduction="10000"/>
          </a:bodyPr>
          <a:lstStyle/>
          <a:p>
            <a:pPr marL="582930" indent="-514350">
              <a:buAutoNum type="arabicPeriod" startAt="2"/>
            </a:pPr>
            <a:r>
              <a:rPr lang="en-US" dirty="0" smtClean="0">
                <a:solidFill>
                  <a:srgbClr val="FFFF00"/>
                </a:solidFill>
              </a:rPr>
              <a:t>Economic</a:t>
            </a:r>
          </a:p>
          <a:p>
            <a:r>
              <a:rPr lang="en-US" dirty="0"/>
              <a:t>Suffering peasants &amp; poverty</a:t>
            </a:r>
          </a:p>
          <a:p>
            <a:r>
              <a:rPr lang="en-US" dirty="0"/>
              <a:t>Poor food production</a:t>
            </a:r>
          </a:p>
          <a:p>
            <a:r>
              <a:rPr lang="en-US" dirty="0"/>
              <a:t>Overpopulation in the cities</a:t>
            </a:r>
          </a:p>
          <a:p>
            <a:r>
              <a:rPr lang="en-US" dirty="0"/>
              <a:t>Discontented workers &amp; factory </a:t>
            </a:r>
            <a:r>
              <a:rPr lang="en-US" dirty="0" smtClean="0"/>
              <a:t>strikes</a:t>
            </a:r>
          </a:p>
          <a:p>
            <a:r>
              <a:rPr lang="en-US" dirty="0" smtClean="0"/>
              <a:t>No growing “middle class”</a:t>
            </a:r>
          </a:p>
          <a:p>
            <a:r>
              <a:rPr lang="en-US" dirty="0" smtClean="0"/>
              <a:t>Growing gap between wealthy elites &amp; commoners</a:t>
            </a:r>
          </a:p>
          <a:p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FFFF00"/>
                </a:solidFill>
              </a:rPr>
              <a:t>Radicals </a:t>
            </a:r>
            <a:r>
              <a:rPr lang="en-US" dirty="0" smtClean="0"/>
              <a:t>who believe the czar must go for serious change to appear:  1881 terrorist plot kills Czar Alexander II</a:t>
            </a:r>
          </a:p>
          <a:p>
            <a:pPr marL="6858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17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57150"/>
            <a:ext cx="9144000" cy="691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678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Russia Withdraws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9200"/>
            <a:ext cx="7772400" cy="51363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u="sng" dirty="0" smtClean="0"/>
              <a:t>Russia in </a:t>
            </a:r>
            <a:r>
              <a:rPr lang="en-US" u="sng" dirty="0" smtClean="0">
                <a:solidFill>
                  <a:srgbClr val="FF0000"/>
                </a:solidFill>
              </a:rPr>
              <a:t>World War I: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Economically weak &amp; poorly trained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Soaring casualties in the war &amp; low morale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Lack of supplies &amp; food shortages</a:t>
            </a:r>
          </a:p>
          <a:p>
            <a:pPr algn="ctr">
              <a:buNone/>
            </a:pPr>
            <a:r>
              <a:rPr lang="en-US" dirty="0" smtClean="0"/>
              <a:t>(at front &amp; home)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6" name="Picture 4" descr="russprisone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3962400"/>
            <a:ext cx="4757738" cy="2743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74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70713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3. 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MILITARISM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7772400" cy="521256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The 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glorification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of military strength.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Resulted from industrialized 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technology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&amp; pride/willingness to use 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modern weaponry</a:t>
            </a:r>
          </a:p>
          <a:p>
            <a:pPr>
              <a:buNone/>
            </a:pPr>
            <a:endParaRPr lang="en-US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Need for </a:t>
            </a: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military preparedness 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to deal with rivals/competitors</a:t>
            </a:r>
          </a:p>
          <a:p>
            <a:pPr>
              <a:buNone/>
            </a:pPr>
            <a:endParaRPr lang="en-US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Support the use of a 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forceful policy 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to solve international problems </a:t>
            </a:r>
            <a:r>
              <a:rPr lang="en-US" dirty="0" smtClean="0">
                <a:solidFill>
                  <a:srgbClr val="FFFF00"/>
                </a:solidFill>
              </a:rPr>
              <a:t>(“jingoism”)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772400" cy="707136"/>
          </a:xfrm>
        </p:spPr>
        <p:txBody>
          <a:bodyPr>
            <a:normAutofit/>
          </a:bodyPr>
          <a:lstStyle/>
          <a:p>
            <a:r>
              <a:rPr lang="en-US" dirty="0" smtClean="0"/>
              <a:t>7. Russia Withdraws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762000"/>
            <a:ext cx="8077200" cy="60960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Miserable conditions at the front &amp; at home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1917 March Revolution  </a:t>
            </a:r>
            <a:r>
              <a:rPr lang="en-US" dirty="0" smtClean="0"/>
              <a:t>&amp;</a:t>
            </a:r>
          </a:p>
          <a:p>
            <a:pPr algn="ctr">
              <a:buNone/>
            </a:pPr>
            <a:r>
              <a:rPr lang="en-US" dirty="0" smtClean="0"/>
              <a:t> Provisional Government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Czar Nicholas </a:t>
            </a:r>
            <a:r>
              <a:rPr lang="en-US" dirty="0" smtClean="0"/>
              <a:t>abdicates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New government pledge to remain in the war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Allies happy, but unpopular with the people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13314" name="Picture 2" descr="http://tbn0.google.com/images?q=tbn:lxmoExn086TUWM:http://www.russiannobility.org/images2/Nickolas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149788"/>
            <a:ext cx="2057400" cy="2708212"/>
          </a:xfrm>
          <a:prstGeom prst="rect">
            <a:avLst/>
          </a:prstGeom>
          <a:noFill/>
        </p:spPr>
      </p:pic>
      <p:pic>
        <p:nvPicPr>
          <p:cNvPr id="13316" name="Picture 4" descr="http://spencer.lib.ku.edu/exhibits/stpete/KSRL_FrostedWindows/ColorImages/J14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4059936"/>
            <a:ext cx="4114800" cy="279806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895600" y="4800600"/>
            <a:ext cx="214353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FF00"/>
                </a:solidFill>
              </a:rPr>
              <a:t>Poster that</a:t>
            </a:r>
          </a:p>
          <a:p>
            <a:pPr algn="ctr"/>
            <a:r>
              <a:rPr lang="en-US" sz="2200" b="1" dirty="0" smtClean="0">
                <a:solidFill>
                  <a:srgbClr val="FFFF00"/>
                </a:solidFill>
              </a:rPr>
              <a:t>Commemorates</a:t>
            </a:r>
          </a:p>
          <a:p>
            <a:pPr algn="ctr"/>
            <a:r>
              <a:rPr lang="en-US" sz="2200" b="1" dirty="0" smtClean="0">
                <a:solidFill>
                  <a:srgbClr val="FFFF00"/>
                </a:solidFill>
              </a:rPr>
              <a:t>the March</a:t>
            </a:r>
          </a:p>
          <a:p>
            <a:pPr algn="ctr"/>
            <a:r>
              <a:rPr lang="en-US" sz="2200" b="1" dirty="0" smtClean="0">
                <a:solidFill>
                  <a:srgbClr val="FFFF00"/>
                </a:solidFill>
              </a:rPr>
              <a:t> Revolution</a:t>
            </a:r>
            <a:endParaRPr lang="en-US" sz="2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772400" cy="762000"/>
          </a:xfrm>
        </p:spPr>
        <p:txBody>
          <a:bodyPr/>
          <a:lstStyle/>
          <a:p>
            <a:r>
              <a:rPr lang="en-US" dirty="0" smtClean="0"/>
              <a:t>Russia Withdraws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762000"/>
            <a:ext cx="7772400" cy="5593560"/>
          </a:xfrm>
        </p:spPr>
        <p:txBody>
          <a:bodyPr/>
          <a:lstStyle/>
          <a:p>
            <a:pPr marL="582930" indent="-514350">
              <a:buNone/>
            </a:pPr>
            <a:r>
              <a:rPr lang="en-US" dirty="0" smtClean="0"/>
              <a:t> </a:t>
            </a:r>
            <a:r>
              <a:rPr lang="en-US" u="sng" dirty="0" smtClean="0">
                <a:solidFill>
                  <a:srgbClr val="FFC000"/>
                </a:solidFill>
              </a:rPr>
              <a:t>Lenin</a:t>
            </a:r>
            <a:r>
              <a:rPr lang="en-US" dirty="0" smtClean="0">
                <a:solidFill>
                  <a:srgbClr val="FFC000"/>
                </a:solidFill>
              </a:rPr>
              <a:t> returns to Russia</a:t>
            </a:r>
          </a:p>
          <a:p>
            <a:pPr marL="582930" indent="-514350">
              <a:buFont typeface="Arial" pitchFamily="34" charset="0"/>
              <a:buChar char="•"/>
            </a:pPr>
            <a:r>
              <a:rPr lang="en-US" dirty="0" smtClean="0">
                <a:solidFill>
                  <a:srgbClr val="00B0F0"/>
                </a:solidFill>
              </a:rPr>
              <a:t>April Thesis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FF00"/>
                </a:solidFill>
              </a:rPr>
              <a:t>“Peace, Land, Bread”</a:t>
            </a:r>
          </a:p>
          <a:p>
            <a:pPr marL="582930" indent="-514350">
              <a:buFont typeface="Arial" pitchFamily="34" charset="0"/>
              <a:buChar char="•"/>
            </a:pPr>
            <a:r>
              <a:rPr lang="en-US" dirty="0" smtClean="0"/>
              <a:t>“All land to the peasants” – socialism</a:t>
            </a:r>
          </a:p>
          <a:p>
            <a:pPr marL="582930" indent="-514350">
              <a:buFont typeface="Arial" pitchFamily="34" charset="0"/>
              <a:buChar char="•"/>
            </a:pPr>
            <a:r>
              <a:rPr lang="en-US" dirty="0" smtClean="0"/>
              <a:t>Immediate socialist revolution under a dedicated </a:t>
            </a:r>
            <a:r>
              <a:rPr lang="en-US" dirty="0" smtClean="0">
                <a:solidFill>
                  <a:srgbClr val="FF0000"/>
                </a:solidFill>
              </a:rPr>
              <a:t>Bolshevik Party</a:t>
            </a:r>
          </a:p>
          <a:p>
            <a:pPr marL="582930" indent="-514350">
              <a:buFont typeface="Arial" pitchFamily="34" charset="0"/>
              <a:buChar char="•"/>
            </a:pPr>
            <a:endParaRPr lang="en-US" dirty="0" smtClean="0">
              <a:solidFill>
                <a:srgbClr val="FF0000"/>
              </a:solidFill>
            </a:endParaRPr>
          </a:p>
          <a:p>
            <a:pPr marL="582930" indent="-514350">
              <a:buFont typeface="Arial" pitchFamily="34" charset="0"/>
              <a:buChar char="•"/>
            </a:pPr>
            <a:endParaRPr lang="en-US" dirty="0" smtClean="0"/>
          </a:p>
          <a:p>
            <a:pPr marL="582930" indent="-514350">
              <a:buFont typeface="Arial" pitchFamily="34" charset="0"/>
              <a:buChar char="•"/>
            </a:pPr>
            <a:endParaRPr lang="en-US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4" name="Picture 4" descr="F:\Faculty\Smith\visual\russian rev\lenin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4700" y="3200400"/>
            <a:ext cx="2618416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5547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7. Russia Withdraws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09600"/>
            <a:ext cx="8763000" cy="62484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Vladimir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Lenin</a:t>
            </a:r>
            <a:r>
              <a:rPr lang="en-US" dirty="0" smtClean="0"/>
              <a:t> &amp; the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Bolshevik s</a:t>
            </a:r>
          </a:p>
          <a:p>
            <a:pPr>
              <a:buNone/>
            </a:pPr>
            <a:r>
              <a:rPr lang="en-US" dirty="0" smtClean="0"/>
              <a:t>                         (radical “Marxists” = Communist Party)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“peace, land &amp; bread” – “All land to the peasants.”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November Revolution </a:t>
            </a:r>
            <a:r>
              <a:rPr lang="en-US" dirty="0" smtClean="0"/>
              <a:t>&amp; take-over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Treaty of Brest-Litovsk </a:t>
            </a:r>
            <a:r>
              <a:rPr lang="en-US" dirty="0" smtClean="0"/>
              <a:t>(March-1918)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Russia withdraws </a:t>
            </a:r>
          </a:p>
          <a:p>
            <a:pPr>
              <a:buNone/>
            </a:pPr>
            <a:r>
              <a:rPr lang="en-US" dirty="0" smtClean="0"/>
              <a:t>        from the war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Gives up a large amount</a:t>
            </a:r>
          </a:p>
          <a:p>
            <a:pPr>
              <a:buNone/>
            </a:pPr>
            <a:r>
              <a:rPr lang="en-US" dirty="0" smtClean="0"/>
              <a:t>          of land to Germany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Germans can focus on the</a:t>
            </a:r>
          </a:p>
          <a:p>
            <a:pPr>
              <a:buNone/>
            </a:pPr>
            <a:r>
              <a:rPr lang="en-US" dirty="0" smtClean="0"/>
              <a:t>                  Western front!</a:t>
            </a:r>
          </a:p>
          <a:p>
            <a:pPr>
              <a:buNone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4" name="Picture 8" descr="wcL2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334000" y="4000500"/>
            <a:ext cx="3810000" cy="2857500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5075" y="23813"/>
            <a:ext cx="6673850" cy="680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772400" cy="914400"/>
          </a:xfrm>
        </p:spPr>
        <p:txBody>
          <a:bodyPr/>
          <a:lstStyle/>
          <a:p>
            <a:r>
              <a:rPr lang="en-US" dirty="0" smtClean="0"/>
              <a:t>“Russia’s Dark Hour”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0290" name="Picture 2" descr="RUSSIA'S DARK HOU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304924"/>
            <a:ext cx="4295775" cy="5553076"/>
          </a:xfrm>
          <a:prstGeom prst="rect">
            <a:avLst/>
          </a:prstGeom>
          <a:noFill/>
        </p:spPr>
      </p:pic>
      <p:pic>
        <p:nvPicPr>
          <p:cNvPr id="140292" name="Picture 4" descr="BETRAY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56035"/>
            <a:ext cx="4267200" cy="56019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05800" cy="9144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Union of Soviet Socialist Republics = USSR (1922)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763000" cy="5638800"/>
          </a:xfrm>
        </p:spPr>
        <p:txBody>
          <a:bodyPr/>
          <a:lstStyle/>
          <a:p>
            <a:r>
              <a:rPr lang="en-US" dirty="0" smtClean="0"/>
              <a:t>After a bloody civil war killed millions (1918-21), Lenin used secret police, censorship &amp; silenced, eliminated all opposition</a:t>
            </a:r>
          </a:p>
          <a:p>
            <a:r>
              <a:rPr lang="en-US" dirty="0"/>
              <a:t>Czar &amp; his family are murdered July 16, </a:t>
            </a:r>
            <a:r>
              <a:rPr lang="en-US" dirty="0" smtClean="0"/>
              <a:t>1918</a:t>
            </a:r>
          </a:p>
          <a:p>
            <a:pPr marL="68580" indent="0">
              <a:buNone/>
            </a:pPr>
            <a:endParaRPr lang="en-US" dirty="0" smtClean="0"/>
          </a:p>
          <a:p>
            <a:r>
              <a:rPr lang="en-US" dirty="0" smtClean="0"/>
              <a:t>Lenin puts economy under gov’t,</a:t>
            </a:r>
          </a:p>
          <a:p>
            <a:pPr marL="68580" indent="0">
              <a:buNone/>
            </a:pPr>
            <a:r>
              <a:rPr lang="en-US" dirty="0"/>
              <a:t>c</a:t>
            </a:r>
            <a:r>
              <a:rPr lang="en-US" dirty="0" smtClean="0"/>
              <a:t>ontrol (Communism), but it fails. </a:t>
            </a:r>
          </a:p>
          <a:p>
            <a:pPr marL="68580" indent="0">
              <a:buNone/>
            </a:pPr>
            <a:r>
              <a:rPr lang="en-US" dirty="0" smtClean="0"/>
              <a:t>Later uses some capitalism</a:t>
            </a:r>
            <a:endParaRPr lang="en-US" dirty="0"/>
          </a:p>
          <a:p>
            <a:pPr marL="68580" indent="0">
              <a:buNone/>
            </a:pP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306" y="3505200"/>
            <a:ext cx="3108694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021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707136"/>
          </a:xfrm>
        </p:spPr>
        <p:txBody>
          <a:bodyPr/>
          <a:lstStyle/>
          <a:p>
            <a:r>
              <a:rPr lang="en-US" dirty="0" smtClean="0"/>
              <a:t>Joseph Stalin  (1928-1953)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95400"/>
            <a:ext cx="7772400" cy="50601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1928 – Stalin establishes a dictatorship or “police state.”</a:t>
            </a:r>
            <a:endParaRPr lang="en-US" dirty="0"/>
          </a:p>
        </p:txBody>
      </p:sp>
      <p:pic>
        <p:nvPicPr>
          <p:cNvPr id="4" name="Picture 4" descr="stal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8366" y="2362200"/>
            <a:ext cx="3124200" cy="4190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817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4785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8. Central Powers Collapse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066800"/>
            <a:ext cx="7772400" cy="528876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Germans withdraw to </a:t>
            </a:r>
            <a:r>
              <a:rPr lang="en-US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Hindenberg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Line </a:t>
            </a:r>
            <a:r>
              <a:rPr lang="en-US" dirty="0" smtClean="0"/>
              <a:t>by late 1917…regroup and launch last offensive by March 1918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U.S. troops </a:t>
            </a:r>
            <a:r>
              <a:rPr lang="en-US" dirty="0" smtClean="0"/>
              <a:t>in large numbers by summer 1918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General </a:t>
            </a:r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John Pershing </a:t>
            </a:r>
            <a:r>
              <a:rPr lang="en-US" dirty="0" smtClean="0"/>
              <a:t>&amp; Marshal </a:t>
            </a:r>
            <a:r>
              <a:rPr lang="en-US" dirty="0" err="1" smtClean="0"/>
              <a:t>Foche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Battles:  Chateau Thierry,  St. </a:t>
            </a:r>
            <a:r>
              <a:rPr lang="en-US" dirty="0" err="1" smtClean="0"/>
              <a:t>Mihiel</a:t>
            </a:r>
            <a:r>
              <a:rPr lang="en-US" dirty="0" smtClean="0"/>
              <a:t> and Argonne Forrest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American </a:t>
            </a:r>
            <a:r>
              <a:rPr lang="en-US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“doughboys” </a:t>
            </a:r>
            <a:r>
              <a:rPr lang="en-US" sz="2400" dirty="0" smtClean="0"/>
              <a:t>on the</a:t>
            </a:r>
          </a:p>
          <a:p>
            <a:pPr>
              <a:buNone/>
            </a:pPr>
            <a:r>
              <a:rPr lang="en-US" sz="2400" dirty="0" smtClean="0"/>
              <a:t>     march at St. </a:t>
            </a:r>
            <a:r>
              <a:rPr lang="en-US" sz="2400" dirty="0" err="1" smtClean="0"/>
              <a:t>Mihiel</a:t>
            </a:r>
            <a:r>
              <a:rPr lang="en-US" sz="2400" dirty="0" smtClean="0"/>
              <a:t>; 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battle that</a:t>
            </a:r>
          </a:p>
          <a:p>
            <a:pPr>
              <a:buNone/>
            </a:pPr>
            <a:r>
              <a:rPr lang="en-US" sz="2400" dirty="0" smtClean="0"/>
              <a:t>   saw Allies exclusively use Americans</a:t>
            </a:r>
          </a:p>
        </p:txBody>
      </p:sp>
      <p:pic>
        <p:nvPicPr>
          <p:cNvPr id="4" name="Picture 6" descr="AHG1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791200" y="4229100"/>
            <a:ext cx="3505200" cy="2628900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“The Last Throw” (of the Dice)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6194" name="Picture 2" descr="THE LAST THR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249983"/>
            <a:ext cx="4267200" cy="56080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“On The Run”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8242" name="Picture 2" descr="ALSO R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676400"/>
            <a:ext cx="6681876" cy="495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63093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MILITARISM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7772400" cy="5212560"/>
          </a:xfrm>
        </p:spPr>
        <p:txBody>
          <a:bodyPr/>
          <a:lstStyle/>
          <a:p>
            <a:pPr algn="ctr"/>
            <a:r>
              <a:rPr lang="en-US" dirty="0" smtClean="0"/>
              <a:t>Enormous sums of $ spent on defense budgets…example = 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naval race </a:t>
            </a:r>
            <a:r>
              <a:rPr lang="en-US" dirty="0" smtClean="0"/>
              <a:t>between 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Britain </a:t>
            </a:r>
            <a:r>
              <a:rPr lang="en-US" dirty="0" smtClean="0"/>
              <a:t>&amp; </a:t>
            </a:r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Germany</a:t>
            </a:r>
            <a:endParaRPr lang="en-U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 descr="F:\Faculty\Smith\visual\imperialism\dreadnought 19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753070"/>
            <a:ext cx="4572000" cy="3104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9" descr="wcK0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978400" y="3733800"/>
            <a:ext cx="416560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5547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Surrender - 1918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066800"/>
            <a:ext cx="7772400" cy="528876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Bulgaria </a:t>
            </a:r>
            <a:r>
              <a:rPr lang="en-US" dirty="0" smtClean="0"/>
              <a:t>– Sept. 1918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Ottoman Empire </a:t>
            </a:r>
            <a:r>
              <a:rPr lang="en-US" dirty="0" smtClean="0"/>
              <a:t>collapses by October</a:t>
            </a:r>
          </a:p>
          <a:p>
            <a:r>
              <a:rPr lang="en-US" dirty="0" smtClean="0"/>
              <a:t>Revolts in 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Austria</a:t>
            </a:r>
            <a:r>
              <a:rPr lang="en-US" dirty="0" smtClean="0"/>
              <a:t>-Hungary results in  their</a:t>
            </a:r>
          </a:p>
          <a:p>
            <a:pPr>
              <a:buNone/>
            </a:pPr>
            <a:r>
              <a:rPr lang="en-US" dirty="0" smtClean="0"/>
              <a:t>                                          withdrawal on Nov. 3</a:t>
            </a:r>
          </a:p>
          <a:p>
            <a:pPr>
              <a:buNone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Kaiser William </a:t>
            </a:r>
            <a:r>
              <a:rPr lang="en-US" dirty="0" smtClean="0"/>
              <a:t>forced to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abdicate</a:t>
            </a:r>
          </a:p>
          <a:p>
            <a:pPr>
              <a:buNone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Weimar Republic </a:t>
            </a:r>
            <a:r>
              <a:rPr lang="en-US" dirty="0" smtClean="0"/>
              <a:t>= new government ; signs the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armistice</a:t>
            </a:r>
            <a:r>
              <a:rPr lang="en-US" dirty="0" smtClean="0"/>
              <a:t> (cease-fire) on Nov. 11, 1918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Surrender - 1918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2338" name="Picture 2" descr="THE DEATH LOR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666874"/>
            <a:ext cx="4114800" cy="5191126"/>
          </a:xfrm>
          <a:prstGeom prst="rect">
            <a:avLst/>
          </a:prstGeom>
          <a:noFill/>
        </p:spPr>
      </p:pic>
      <p:pic>
        <p:nvPicPr>
          <p:cNvPr id="142340" name="Picture 4" descr="THE SANDS RUN O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0" y="1552574"/>
            <a:ext cx="4000500" cy="5305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9. November Armistice (1918)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7772400" cy="521256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i="1" dirty="0" smtClean="0">
                <a:solidFill>
                  <a:srgbClr val="FFFF00"/>
                </a:solidFill>
              </a:rPr>
              <a:t>“On the 11</a:t>
            </a:r>
            <a:r>
              <a:rPr lang="en-US" i="1" baseline="30000" dirty="0" smtClean="0">
                <a:solidFill>
                  <a:srgbClr val="FFFF00"/>
                </a:solidFill>
              </a:rPr>
              <a:t>th</a:t>
            </a:r>
            <a:r>
              <a:rPr lang="en-US" i="1" dirty="0" smtClean="0">
                <a:solidFill>
                  <a:srgbClr val="FFFF00"/>
                </a:solidFill>
              </a:rPr>
              <a:t> hour of the 11</a:t>
            </a:r>
            <a:r>
              <a:rPr lang="en-US" i="1" baseline="30000" dirty="0" smtClean="0">
                <a:solidFill>
                  <a:srgbClr val="FFFF00"/>
                </a:solidFill>
              </a:rPr>
              <a:t>th</a:t>
            </a:r>
            <a:r>
              <a:rPr lang="en-US" i="1" dirty="0" smtClean="0">
                <a:solidFill>
                  <a:srgbClr val="FFFF00"/>
                </a:solidFill>
              </a:rPr>
              <a:t> day of the 11</a:t>
            </a:r>
            <a:r>
              <a:rPr lang="en-US" i="1" baseline="30000" dirty="0" smtClean="0">
                <a:solidFill>
                  <a:srgbClr val="FFFF00"/>
                </a:solidFill>
              </a:rPr>
              <a:t>th</a:t>
            </a:r>
            <a:r>
              <a:rPr lang="en-US" i="1" dirty="0" smtClean="0">
                <a:solidFill>
                  <a:srgbClr val="FFFF00"/>
                </a:solidFill>
              </a:rPr>
              <a:t> month, the guns of WWI fell silent.”</a:t>
            </a:r>
          </a:p>
          <a:p>
            <a:endParaRPr lang="en-US" dirty="0" smtClean="0"/>
          </a:p>
          <a:p>
            <a:pPr>
              <a:buNone/>
            </a:pPr>
            <a:r>
              <a:rPr lang="en-US" sz="2400" dirty="0" smtClean="0"/>
              <a:t>Crowds celebrate</a:t>
            </a:r>
          </a:p>
          <a:p>
            <a:pPr>
              <a:buNone/>
            </a:pPr>
            <a:r>
              <a:rPr lang="en-US" sz="2400" dirty="0" smtClean="0"/>
              <a:t> the announcement</a:t>
            </a:r>
          </a:p>
          <a:p>
            <a:pPr>
              <a:buNone/>
            </a:pPr>
            <a:r>
              <a:rPr lang="en-US" sz="2400" dirty="0" smtClean="0"/>
              <a:t>of the armistice.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4" name="Picture 8" descr="AHG18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581400" y="2914650"/>
            <a:ext cx="5257800" cy="3943350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433"/>
            <a:ext cx="8839200" cy="914400"/>
          </a:xfrm>
        </p:spPr>
        <p:txBody>
          <a:bodyPr/>
          <a:lstStyle/>
          <a:p>
            <a:r>
              <a:rPr lang="en-US" dirty="0" smtClean="0"/>
              <a:t>CHP. 29 – WWI Homework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839200" cy="6172200"/>
          </a:xfrm>
        </p:spPr>
        <p:txBody>
          <a:bodyPr/>
          <a:lstStyle/>
          <a:p>
            <a:pPr marL="582930" indent="-514350">
              <a:buFont typeface="+mj-lt"/>
              <a:buAutoNum type="arabicPeriod"/>
            </a:pPr>
            <a:r>
              <a:rPr lang="en-US" dirty="0"/>
              <a:t>W</a:t>
            </a:r>
            <a:r>
              <a:rPr lang="en-US" dirty="0" smtClean="0"/>
              <a:t>hat were some of the problems faced by the peacemakers at Versailles?</a:t>
            </a:r>
          </a:p>
          <a:p>
            <a:pPr marL="582930" indent="-514350">
              <a:buFont typeface="+mj-lt"/>
              <a:buAutoNum type="arabicPeriod"/>
            </a:pPr>
            <a:r>
              <a:rPr lang="en-US" dirty="0" smtClean="0"/>
              <a:t>Who was Woodrow Wilson ?  What were his 14 Points and what goal did he hope to accomplish with them?</a:t>
            </a:r>
          </a:p>
          <a:p>
            <a:pPr marL="582930" indent="-514350">
              <a:buFont typeface="+mj-lt"/>
              <a:buAutoNum type="arabicPeriod"/>
            </a:pPr>
            <a:r>
              <a:rPr lang="en-US" dirty="0" smtClean="0"/>
              <a:t>How was the European view of what the treaty should contain different that Wilson’s?</a:t>
            </a:r>
          </a:p>
          <a:p>
            <a:pPr marL="582930" indent="-514350">
              <a:buFont typeface="+mj-lt"/>
              <a:buAutoNum type="arabicPeriod"/>
            </a:pPr>
            <a:r>
              <a:rPr lang="en-US" dirty="0" smtClean="0"/>
              <a:t>Why did the United States government eventually reject the Treaty of Versailles?</a:t>
            </a:r>
          </a:p>
          <a:p>
            <a:pPr marL="582930" indent="-514350">
              <a:buFont typeface="+mj-lt"/>
              <a:buAutoNum type="arabicPeriod"/>
            </a:pPr>
            <a:r>
              <a:rPr lang="en-US" dirty="0" smtClean="0"/>
              <a:t>Why do you think the treaty failed to keep long-term peace?</a:t>
            </a:r>
          </a:p>
          <a:p>
            <a:pPr marL="58293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50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381000"/>
          </a:xfrm>
        </p:spPr>
        <p:txBody>
          <a:bodyPr/>
          <a:lstStyle/>
          <a:p>
            <a:pPr algn="ctr"/>
            <a:r>
              <a:rPr lang="en-US" sz="2800" dirty="0" smtClean="0"/>
              <a:t>WWI – CASUALTY STATISTICS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4876800"/>
            <a:ext cx="8763000" cy="1981200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pPr marL="58293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FFFF00"/>
                </a:solidFill>
              </a:rPr>
              <a:t>Which country had the most soldiers in WWI?</a:t>
            </a:r>
          </a:p>
          <a:p>
            <a:pPr marL="58293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FFFF00"/>
                </a:solidFill>
              </a:rPr>
              <a:t>Which country had the least?</a:t>
            </a:r>
          </a:p>
          <a:p>
            <a:pPr marL="58293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FFFF00"/>
                </a:solidFill>
              </a:rPr>
              <a:t>Which country had the highest number of deaths? (Why?)</a:t>
            </a:r>
          </a:p>
          <a:p>
            <a:pPr marL="58293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FFFF00"/>
                </a:solidFill>
              </a:rPr>
              <a:t>Which country had the fewest? (Why?)</a:t>
            </a:r>
            <a:endParaRPr lang="en-US" b="1" dirty="0">
              <a:solidFill>
                <a:srgbClr val="FFFF00"/>
              </a:solidFill>
            </a:endParaRP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/>
        </p:nvGraphicFramePr>
        <p:xfrm>
          <a:off x="381000" y="457197"/>
          <a:ext cx="8763000" cy="46482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0750"/>
                <a:gridCol w="2190750"/>
                <a:gridCol w="2190750"/>
                <a:gridCol w="2190750"/>
              </a:tblGrid>
              <a:tr h="109512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 SERVICEMEN IN WAR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 OF DEATHS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 OF WOUNDED</a:t>
                      </a:r>
                      <a:endParaRPr lang="en-US" dirty="0"/>
                    </a:p>
                  </a:txBody>
                  <a:tcPr/>
                </a:tc>
              </a:tr>
              <a:tr h="444135">
                <a:tc>
                  <a:txBody>
                    <a:bodyPr/>
                    <a:lstStyle/>
                    <a:p>
                      <a:r>
                        <a:rPr lang="en-US" dirty="0" smtClean="0"/>
                        <a:t>AUSTRIA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7,800,000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1,200,00o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3,620,000</a:t>
                      </a:r>
                      <a:endParaRPr lang="en-US" dirty="0"/>
                    </a:p>
                  </a:txBody>
                  <a:tcPr/>
                </a:tc>
              </a:tr>
              <a:tr h="444135">
                <a:tc>
                  <a:txBody>
                    <a:bodyPr/>
                    <a:lstStyle/>
                    <a:p>
                      <a:r>
                        <a:rPr lang="en-US" dirty="0" smtClean="0"/>
                        <a:t>BRITISH EMPIRE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8,904,467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908,371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2,090,212</a:t>
                      </a:r>
                      <a:endParaRPr lang="en-US" dirty="0"/>
                    </a:p>
                  </a:txBody>
                  <a:tcPr/>
                </a:tc>
              </a:tr>
              <a:tr h="444135">
                <a:tc>
                  <a:txBody>
                    <a:bodyPr/>
                    <a:lstStyle/>
                    <a:p>
                      <a:r>
                        <a:rPr lang="en-US" dirty="0" smtClean="0"/>
                        <a:t>FRANCE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8,410,000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1,357,800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4,266,000</a:t>
                      </a:r>
                      <a:endParaRPr lang="en-US" dirty="0"/>
                    </a:p>
                  </a:txBody>
                  <a:tcPr/>
                </a:tc>
              </a:tr>
              <a:tr h="444135">
                <a:tc>
                  <a:txBody>
                    <a:bodyPr/>
                    <a:lstStyle/>
                    <a:p>
                      <a:r>
                        <a:rPr lang="en-US" dirty="0" smtClean="0"/>
                        <a:t>GERMANY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11,000,000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1,773,700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4,216,058</a:t>
                      </a:r>
                      <a:endParaRPr lang="en-US" dirty="0"/>
                    </a:p>
                  </a:txBody>
                  <a:tcPr/>
                </a:tc>
              </a:tr>
              <a:tr h="444135">
                <a:tc>
                  <a:txBody>
                    <a:bodyPr/>
                    <a:lstStyle/>
                    <a:p>
                      <a:r>
                        <a:rPr lang="en-US" dirty="0" smtClean="0"/>
                        <a:t>ITALY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5,615,000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650,000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947,000</a:t>
                      </a:r>
                      <a:endParaRPr lang="en-US" dirty="0"/>
                    </a:p>
                  </a:txBody>
                  <a:tcPr/>
                </a:tc>
              </a:tr>
              <a:tr h="444135">
                <a:tc>
                  <a:txBody>
                    <a:bodyPr/>
                    <a:lstStyle/>
                    <a:p>
                      <a:r>
                        <a:rPr lang="en-US" dirty="0" smtClean="0"/>
                        <a:t>RUSSIA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12,000,000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1,700,000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4,950,000</a:t>
                      </a:r>
                      <a:endParaRPr lang="en-US" dirty="0"/>
                    </a:p>
                  </a:txBody>
                  <a:tcPr/>
                </a:tc>
              </a:tr>
              <a:tr h="444135">
                <a:tc>
                  <a:txBody>
                    <a:bodyPr/>
                    <a:lstStyle/>
                    <a:p>
                      <a:r>
                        <a:rPr lang="en-US" dirty="0" smtClean="0"/>
                        <a:t>TURKEY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2,850,000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325,000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400,000</a:t>
                      </a:r>
                      <a:endParaRPr lang="en-US" dirty="0"/>
                    </a:p>
                  </a:txBody>
                  <a:tcPr/>
                </a:tc>
              </a:tr>
              <a:tr h="444135">
                <a:tc>
                  <a:txBody>
                    <a:bodyPr/>
                    <a:lstStyle/>
                    <a:p>
                      <a:r>
                        <a:rPr lang="en-US" dirty="0" smtClean="0"/>
                        <a:t>UNITED STATES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4,355,000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126,000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234,300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5547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Costs of the War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686800" cy="5562600"/>
          </a:xfrm>
        </p:spPr>
        <p:txBody>
          <a:bodyPr/>
          <a:lstStyle/>
          <a:p>
            <a:pPr algn="ctr"/>
            <a:r>
              <a:rPr lang="en-US" dirty="0" smtClean="0"/>
              <a:t>Over 8 million combat deaths</a:t>
            </a:r>
          </a:p>
          <a:p>
            <a:pPr algn="ctr"/>
            <a:r>
              <a:rPr lang="en-US" dirty="0" smtClean="0"/>
              <a:t>20 million wounded</a:t>
            </a:r>
          </a:p>
          <a:p>
            <a:pPr algn="ctr"/>
            <a:r>
              <a:rPr lang="en-US" dirty="0" smtClean="0"/>
              <a:t>Over 10 million civilian casualties</a:t>
            </a:r>
          </a:p>
          <a:p>
            <a:pPr algn="ctr">
              <a:buNone/>
            </a:pPr>
            <a:r>
              <a:rPr lang="en-US" dirty="0" smtClean="0"/>
              <a:t>(numerous homeless  &amp; hungry)</a:t>
            </a:r>
          </a:p>
          <a:p>
            <a:pPr algn="ctr"/>
            <a:r>
              <a:rPr lang="en-US" dirty="0" smtClean="0"/>
              <a:t>@ $400 billion in damage (European economies</a:t>
            </a:r>
          </a:p>
          <a:p>
            <a:pPr algn="ctr">
              <a:buNone/>
            </a:pPr>
            <a:r>
              <a:rPr lang="en-US" dirty="0" smtClean="0"/>
              <a:t>                                                                                drained)</a:t>
            </a:r>
          </a:p>
          <a:p>
            <a:pPr algn="ctr"/>
            <a:r>
              <a:rPr lang="en-US" dirty="0" smtClean="0"/>
              <a:t>Collapse of 4 empires</a:t>
            </a:r>
          </a:p>
          <a:p>
            <a:pPr algn="ctr"/>
            <a:r>
              <a:rPr lang="en-US" dirty="0" smtClean="0"/>
              <a:t>Balance of power shattered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772400" cy="914400"/>
          </a:xfrm>
        </p:spPr>
        <p:txBody>
          <a:bodyPr/>
          <a:lstStyle/>
          <a:p>
            <a:r>
              <a:rPr lang="en-US" dirty="0" smtClean="0"/>
              <a:t>U.S. War Casualties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534400" cy="58674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Revolutionary War (1775-1783) :</a:t>
            </a:r>
            <a:r>
              <a:rPr lang="en-US" dirty="0" smtClean="0"/>
              <a:t>  @25,300</a:t>
            </a:r>
          </a:p>
          <a:p>
            <a:pPr algn="ctr"/>
            <a:r>
              <a:rPr lang="en-US" dirty="0" smtClean="0">
                <a:solidFill>
                  <a:srgbClr val="FF6600"/>
                </a:solidFill>
              </a:rPr>
              <a:t>Civil War (1861-1865) : </a:t>
            </a:r>
            <a:r>
              <a:rPr lang="en-US" dirty="0" smtClean="0"/>
              <a:t> @500,000</a:t>
            </a:r>
          </a:p>
          <a:p>
            <a:pPr algn="ctr"/>
            <a:r>
              <a:rPr lang="en-US" dirty="0" smtClean="0">
                <a:solidFill>
                  <a:srgbClr val="39FC04"/>
                </a:solidFill>
              </a:rPr>
              <a:t>Spanish American War (1898) : </a:t>
            </a:r>
            <a:r>
              <a:rPr lang="en-US" dirty="0" smtClean="0"/>
              <a:t>@2,500 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World War I (1917-1918) : </a:t>
            </a:r>
            <a:r>
              <a:rPr lang="en-US" dirty="0" smtClean="0"/>
              <a:t>@116,500</a:t>
            </a:r>
          </a:p>
          <a:p>
            <a:pPr algn="ctr"/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World War II (1941-1945) : </a:t>
            </a:r>
            <a:r>
              <a:rPr lang="en-US" dirty="0" smtClean="0"/>
              <a:t>@407,000</a:t>
            </a:r>
          </a:p>
          <a:p>
            <a:pPr algn="ctr"/>
            <a:r>
              <a:rPr lang="en-US" dirty="0" smtClean="0">
                <a:solidFill>
                  <a:srgbClr val="FF6600"/>
                </a:solidFill>
              </a:rPr>
              <a:t>Korean War (1950-1953) : </a:t>
            </a:r>
            <a:r>
              <a:rPr lang="en-US" dirty="0" smtClean="0"/>
              <a:t>@54,000</a:t>
            </a:r>
          </a:p>
          <a:p>
            <a:pPr algn="ctr"/>
            <a:r>
              <a:rPr lang="en-US" dirty="0" smtClean="0">
                <a:solidFill>
                  <a:srgbClr val="39FC04"/>
                </a:solidFill>
              </a:rPr>
              <a:t>Vietnam War (1961-1973) : </a:t>
            </a:r>
            <a:r>
              <a:rPr lang="en-US" dirty="0" smtClean="0"/>
              <a:t>@58,500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Iraq War (2003-2009) : </a:t>
            </a:r>
            <a:r>
              <a:rPr lang="en-US" dirty="0" smtClean="0"/>
              <a:t>@4,250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990600"/>
          </a:xfrm>
        </p:spPr>
        <p:txBody>
          <a:bodyPr/>
          <a:lstStyle/>
          <a:p>
            <a:r>
              <a:rPr lang="en-US" dirty="0" smtClean="0"/>
              <a:t>         </a:t>
            </a:r>
            <a:r>
              <a:rPr lang="en-US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Versailles</a:t>
            </a:r>
            <a:r>
              <a:rPr lang="en-US" dirty="0" smtClean="0"/>
              <a:t>         </a:t>
            </a:r>
            <a:r>
              <a:rPr lang="en-US" b="1" dirty="0" smtClean="0">
                <a:solidFill>
                  <a:srgbClr val="39FC04"/>
                </a:solidFill>
              </a:rPr>
              <a:t>YOU</a:t>
            </a:r>
            <a:endParaRPr lang="en-US" b="1" dirty="0">
              <a:solidFill>
                <a:srgbClr val="39FC04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381000" y="990600"/>
            <a:ext cx="2133600" cy="5867400"/>
          </a:xfrm>
        </p:spPr>
        <p:txBody>
          <a:bodyPr>
            <a:normAutofit/>
          </a:bodyPr>
          <a:lstStyle/>
          <a:p>
            <a:pPr marL="397764" indent="-342900" algn="ctr">
              <a:buAutoNum type="arabicPeriod"/>
            </a:pPr>
            <a:r>
              <a:rPr lang="en-US" sz="2000" b="1" dirty="0" smtClean="0">
                <a:solidFill>
                  <a:srgbClr val="FFFF00"/>
                </a:solidFill>
              </a:rPr>
              <a:t>Countries involved in negotiations</a:t>
            </a:r>
          </a:p>
          <a:p>
            <a:pPr marL="397764" indent="-342900" algn="ctr">
              <a:buAutoNum type="arabicPeriod"/>
            </a:pPr>
            <a:endParaRPr lang="en-US" sz="2000" b="1" dirty="0">
              <a:solidFill>
                <a:srgbClr val="FFFF00"/>
              </a:solidFill>
            </a:endParaRPr>
          </a:p>
          <a:p>
            <a:pPr marL="397764" indent="-342900" algn="ctr">
              <a:buAutoNum type="arabicPeriod"/>
            </a:pPr>
            <a:r>
              <a:rPr lang="en-US" sz="2000" b="1" dirty="0" smtClean="0">
                <a:solidFill>
                  <a:srgbClr val="FFFF00"/>
                </a:solidFill>
              </a:rPr>
              <a:t>Plan </a:t>
            </a:r>
          </a:p>
          <a:p>
            <a:pPr marL="397764" indent="-342900" algn="ctr"/>
            <a:r>
              <a:rPr lang="en-US" sz="2000" b="1" dirty="0" smtClean="0">
                <a:solidFill>
                  <a:srgbClr val="FFFF00"/>
                </a:solidFill>
              </a:rPr>
              <a:t>(goals / themes)</a:t>
            </a:r>
          </a:p>
          <a:p>
            <a:pPr marL="397764" indent="-342900" algn="ctr">
              <a:buAutoNum type="arabicPeriod"/>
            </a:pPr>
            <a:endParaRPr lang="en-US" sz="2000" b="1" dirty="0">
              <a:solidFill>
                <a:srgbClr val="FFFF00"/>
              </a:solidFill>
            </a:endParaRPr>
          </a:p>
          <a:p>
            <a:pPr marL="397764" indent="-342900" algn="ctr"/>
            <a:r>
              <a:rPr lang="en-US" sz="2000" b="1" dirty="0" smtClean="0">
                <a:solidFill>
                  <a:srgbClr val="FFFF00"/>
                </a:solidFill>
              </a:rPr>
              <a:t>3. Map</a:t>
            </a:r>
          </a:p>
          <a:p>
            <a:pPr marL="397764" indent="-342900" algn="ctr">
              <a:buAutoNum type="arabicPeriod"/>
            </a:pPr>
            <a:endParaRPr lang="en-US" sz="2000" b="1" dirty="0">
              <a:solidFill>
                <a:srgbClr val="FFFF00"/>
              </a:solidFill>
            </a:endParaRPr>
          </a:p>
          <a:p>
            <a:pPr marL="397764" indent="-342900" algn="ctr"/>
            <a:r>
              <a:rPr lang="en-US" sz="2000" b="1" dirty="0" smtClean="0">
                <a:solidFill>
                  <a:srgbClr val="FFFF00"/>
                </a:solidFill>
              </a:rPr>
              <a:t>4. Damages or reparations</a:t>
            </a:r>
          </a:p>
          <a:p>
            <a:pPr marL="397764" indent="-342900" algn="ctr">
              <a:buAutoNum type="arabicPeriod"/>
            </a:pPr>
            <a:endParaRPr lang="en-US" sz="2000" b="1" dirty="0">
              <a:solidFill>
                <a:srgbClr val="FFFF00"/>
              </a:solidFill>
            </a:endParaRPr>
          </a:p>
          <a:p>
            <a:pPr marL="397764" indent="-342900" algn="ctr"/>
            <a:r>
              <a:rPr lang="en-US" sz="2000" b="1" dirty="0" smtClean="0">
                <a:solidFill>
                  <a:srgbClr val="FFFF00"/>
                </a:solidFill>
              </a:rPr>
              <a:t>5. Guilt / blame</a:t>
            </a:r>
          </a:p>
          <a:p>
            <a:pPr marL="397764" indent="-342900" algn="ctr">
              <a:buAutoNum type="arabicPeriod"/>
            </a:pPr>
            <a:endParaRPr lang="en-US" sz="2000" b="1" dirty="0">
              <a:solidFill>
                <a:srgbClr val="FFFF00"/>
              </a:solidFill>
            </a:endParaRPr>
          </a:p>
          <a:p>
            <a:pPr marL="397764" indent="-342900" algn="ctr"/>
            <a:r>
              <a:rPr lang="en-US" sz="2000" b="1" smtClean="0">
                <a:solidFill>
                  <a:srgbClr val="FFFF00"/>
                </a:solidFill>
              </a:rPr>
              <a:t>6. Peacekeeping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362200" y="990600"/>
            <a:ext cx="6781800" cy="58674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12473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1219200"/>
          </a:xfrm>
        </p:spPr>
        <p:txBody>
          <a:bodyPr/>
          <a:lstStyle/>
          <a:p>
            <a:pPr algn="ctr"/>
            <a:r>
              <a:rPr lang="en-US" dirty="0" err="1" smtClean="0"/>
              <a:t>Chp</a:t>
            </a:r>
            <a:r>
              <a:rPr lang="en-US" dirty="0" smtClean="0"/>
              <a:t>. 29 – sec. 4: A Flawed Peace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763000" cy="5638800"/>
          </a:xfrm>
        </p:spPr>
        <p:txBody>
          <a:bodyPr/>
          <a:lstStyle/>
          <a:p>
            <a:pPr marL="582930" indent="-514350">
              <a:buFont typeface="+mj-lt"/>
              <a:buAutoNum type="arabicPeriod"/>
            </a:pPr>
            <a:r>
              <a:rPr lang="en-US" dirty="0" smtClean="0"/>
              <a:t>What were the guiding principles of the 14 points?</a:t>
            </a:r>
          </a:p>
          <a:p>
            <a:pPr marL="582930" indent="-514350">
              <a:buFont typeface="+mj-lt"/>
              <a:buAutoNum type="arabicPeriod"/>
            </a:pPr>
            <a:r>
              <a:rPr lang="en-US" dirty="0" smtClean="0"/>
              <a:t>What were concerns &amp; aims of France &amp; Britain?</a:t>
            </a:r>
          </a:p>
          <a:p>
            <a:pPr marL="582930" indent="-514350">
              <a:buFont typeface="+mj-lt"/>
              <a:buAutoNum type="arabicPeriod"/>
            </a:pPr>
            <a:r>
              <a:rPr lang="en-US" dirty="0" smtClean="0"/>
              <a:t>In what ways did the treaty punish Germany?</a:t>
            </a:r>
          </a:p>
          <a:p>
            <a:pPr marL="582930" indent="-514350">
              <a:buFont typeface="+mj-lt"/>
              <a:buAutoNum type="arabicPeriod"/>
            </a:pPr>
            <a:r>
              <a:rPr lang="en-US" dirty="0" smtClean="0"/>
              <a:t>How did the treaty change the world map?</a:t>
            </a:r>
          </a:p>
          <a:p>
            <a:pPr marL="582930" indent="-514350" algn="ctr">
              <a:buFont typeface="+mj-lt"/>
              <a:buAutoNum type="arabicPeriod"/>
            </a:pPr>
            <a:r>
              <a:rPr lang="en-US" dirty="0" smtClean="0"/>
              <a:t>How was Wilson’s 14</a:t>
            </a:r>
            <a:r>
              <a:rPr lang="en-US" baseline="30000" dirty="0" smtClean="0"/>
              <a:t>th</a:t>
            </a:r>
            <a:r>
              <a:rPr lang="en-US" dirty="0" smtClean="0"/>
              <a:t> Point incorporated into the Versailles Treaty?</a:t>
            </a:r>
          </a:p>
          <a:p>
            <a:pPr marL="582930" indent="-514350" algn="ctr">
              <a:buFont typeface="+mj-lt"/>
              <a:buAutoNum type="arabicPeriod"/>
            </a:pPr>
            <a:r>
              <a:rPr lang="en-US" dirty="0" smtClean="0"/>
              <a:t>Why did the United States reject the treaty?</a:t>
            </a:r>
          </a:p>
          <a:p>
            <a:pPr marL="582930" indent="-514350" algn="ctr">
              <a:buFont typeface="+mj-lt"/>
              <a:buAutoNum type="arabicPeriod"/>
            </a:pPr>
            <a:r>
              <a:rPr lang="en-US" dirty="0" smtClean="0"/>
              <a:t>How did this rejection affect the League of Nations?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6309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PEACE TREATY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7772400" cy="5212560"/>
          </a:xfrm>
        </p:spPr>
        <p:txBody>
          <a:bodyPr>
            <a:normAutofit lnSpcReduction="10000"/>
          </a:bodyPr>
          <a:lstStyle/>
          <a:p>
            <a:pPr marL="582930" indent="-514350">
              <a:buFont typeface="+mj-lt"/>
              <a:buAutoNum type="arabicPeriod"/>
            </a:pPr>
            <a:r>
              <a:rPr lang="en-US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Problems</a:t>
            </a:r>
          </a:p>
          <a:p>
            <a:pPr marL="582930" indent="-514350">
              <a:buFont typeface="Arial" pitchFamily="34" charset="0"/>
              <a:buChar char="•"/>
            </a:pPr>
            <a:r>
              <a:rPr lang="en-US" dirty="0" smtClean="0"/>
              <a:t>Boundaries, territory &amp; demands</a:t>
            </a:r>
          </a:p>
          <a:p>
            <a:pPr marL="582930" indent="-514350">
              <a:buFont typeface="Arial" pitchFamily="34" charset="0"/>
              <a:buChar char="•"/>
            </a:pPr>
            <a:r>
              <a:rPr lang="en-US" dirty="0" smtClean="0"/>
              <a:t>Nationalist demands</a:t>
            </a:r>
          </a:p>
          <a:p>
            <a:pPr marL="582930" indent="-514350">
              <a:buFont typeface="Arial" pitchFamily="34" charset="0"/>
              <a:buChar char="•"/>
            </a:pPr>
            <a:r>
              <a:rPr lang="en-US" dirty="0" smtClean="0"/>
              <a:t>War damages &amp; reparations</a:t>
            </a:r>
          </a:p>
          <a:p>
            <a:pPr marL="582930" indent="-514350">
              <a:buFont typeface="Arial" pitchFamily="34" charset="0"/>
              <a:buChar char="•"/>
            </a:pPr>
            <a:r>
              <a:rPr lang="en-US" dirty="0" smtClean="0"/>
              <a:t>Peace-keeping measures</a:t>
            </a:r>
          </a:p>
          <a:p>
            <a:pPr marL="582930" indent="-514350">
              <a:buFont typeface="Arial" pitchFamily="34" charset="0"/>
              <a:buChar char="•"/>
            </a:pPr>
            <a:endParaRPr lang="en-US" dirty="0" smtClean="0"/>
          </a:p>
          <a:p>
            <a:pPr marL="582930" indent="-514350">
              <a:buFont typeface="Arial" pitchFamily="34" charset="0"/>
              <a:buChar char="•"/>
            </a:pPr>
            <a:endParaRPr lang="en-US" dirty="0" smtClean="0"/>
          </a:p>
          <a:p>
            <a:pPr marL="582930" indent="-514350">
              <a:buFont typeface="Arial" pitchFamily="34" charset="0"/>
              <a:buChar char="•"/>
            </a:pPr>
            <a:endParaRPr lang="en-US" dirty="0" smtClean="0"/>
          </a:p>
          <a:p>
            <a:pPr marL="582930" indent="-514350">
              <a:buNone/>
            </a:pPr>
            <a:r>
              <a:rPr lang="en-US" sz="2400" dirty="0" smtClean="0"/>
              <a:t>A meeting at the Paris Peace</a:t>
            </a:r>
          </a:p>
          <a:p>
            <a:pPr marL="582930" indent="-514350">
              <a:buNone/>
            </a:pPr>
            <a:r>
              <a:rPr lang="en-US" sz="2400" dirty="0" smtClean="0"/>
              <a:t>                      Conferences (1919)</a:t>
            </a:r>
            <a:endParaRPr lang="en-US" sz="2400" dirty="0"/>
          </a:p>
        </p:txBody>
      </p:sp>
      <p:pic>
        <p:nvPicPr>
          <p:cNvPr id="4" name="Picture 14" descr="WHN1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40005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7921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Bismarck’s Foreign Policy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8686800" cy="54403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Germany the strongest country on the mainland, but must </a:t>
            </a:r>
            <a:r>
              <a:rPr lang="en-US" b="1" dirty="0" smtClean="0">
                <a:solidFill>
                  <a:srgbClr val="FFFF00"/>
                </a:solidFill>
              </a:rPr>
              <a:t>isolate France = an enemy</a:t>
            </a:r>
          </a:p>
        </p:txBody>
      </p:sp>
      <p:pic>
        <p:nvPicPr>
          <p:cNvPr id="4" name="Picture 2" descr="E:\European maps\map_files\Untitled-1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569899"/>
            <a:ext cx="6629401" cy="52881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600" y="2819400"/>
            <a:ext cx="22886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7DFA60"/>
                </a:solidFill>
              </a:rPr>
              <a:t>Especially from</a:t>
            </a:r>
          </a:p>
          <a:p>
            <a:pPr algn="ctr"/>
            <a:r>
              <a:rPr lang="en-US" sz="2200" b="1" dirty="0" smtClean="0">
                <a:solidFill>
                  <a:srgbClr val="7DFA60"/>
                </a:solidFill>
              </a:rPr>
              <a:t>Russia, otherwise</a:t>
            </a:r>
          </a:p>
          <a:p>
            <a:pPr algn="ctr"/>
            <a:r>
              <a:rPr lang="en-US" sz="2200" b="1" dirty="0" smtClean="0">
                <a:solidFill>
                  <a:srgbClr val="7DFA60"/>
                </a:solidFill>
              </a:rPr>
              <a:t>Will face a </a:t>
            </a:r>
          </a:p>
          <a:p>
            <a:pPr algn="ctr"/>
            <a:r>
              <a:rPr lang="en-US" sz="2200" b="1" dirty="0" smtClean="0">
                <a:solidFill>
                  <a:srgbClr val="7DFA60"/>
                </a:solidFill>
              </a:rPr>
              <a:t>TWO-FRONT</a:t>
            </a:r>
          </a:p>
          <a:p>
            <a:pPr algn="ctr"/>
            <a:r>
              <a:rPr lang="en-US" sz="2200" b="1" dirty="0" smtClean="0">
                <a:solidFill>
                  <a:srgbClr val="7DFA60"/>
                </a:solidFill>
              </a:rPr>
              <a:t>WAR</a:t>
            </a:r>
            <a:endParaRPr lang="en-US" sz="2200" b="1" dirty="0">
              <a:solidFill>
                <a:srgbClr val="7DFA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457200"/>
          </a:xfrm>
        </p:spPr>
        <p:txBody>
          <a:bodyPr/>
          <a:lstStyle/>
          <a:p>
            <a:r>
              <a:rPr lang="en-US" sz="3200" dirty="0" smtClean="0"/>
              <a:t>Paris Peace Conferences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57200"/>
            <a:ext cx="8763000" cy="6400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276600" y="1524000"/>
            <a:ext cx="2743200" cy="2209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Peacemakers / Delegates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52400" y="457200"/>
            <a:ext cx="2971800" cy="33528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Peace plan / View #1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096000" y="457200"/>
            <a:ext cx="3048000" cy="34290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6600"/>
                </a:solidFill>
              </a:rPr>
              <a:t>Peace plan / View</a:t>
            </a:r>
          </a:p>
          <a:p>
            <a:pPr algn="ctr"/>
            <a:r>
              <a:rPr lang="en-US" b="1" dirty="0" smtClean="0">
                <a:solidFill>
                  <a:srgbClr val="FF6600"/>
                </a:solidFill>
              </a:rPr>
              <a:t> #2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52400" y="3886200"/>
            <a:ext cx="4038600" cy="2971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Terms of Versailles Treaty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105400" y="3962400"/>
            <a:ext cx="4038600" cy="28956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Changes to the map</a:t>
            </a:r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457200"/>
          </a:xfrm>
        </p:spPr>
        <p:txBody>
          <a:bodyPr/>
          <a:lstStyle/>
          <a:p>
            <a:r>
              <a:rPr lang="en-US" sz="3200" dirty="0" smtClean="0"/>
              <a:t>PEACEMAKING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57200"/>
            <a:ext cx="8763000" cy="6400800"/>
          </a:xfrm>
        </p:spPr>
        <p:txBody>
          <a:bodyPr>
            <a:normAutofit/>
          </a:bodyPr>
          <a:lstStyle/>
          <a:p>
            <a:pPr marL="582930" indent="-514350">
              <a:buAutoNum type="arabicParenR"/>
            </a:pPr>
            <a:r>
              <a:rPr lang="en-US" sz="2800" dirty="0" smtClean="0">
                <a:solidFill>
                  <a:srgbClr val="FFFF00"/>
                </a:solidFill>
              </a:rPr>
              <a:t>Who made the major decisions of the peace treaty?</a:t>
            </a:r>
          </a:p>
          <a:p>
            <a:pPr marL="582930" indent="-514350">
              <a:buAutoNum type="arabicParenR"/>
            </a:pPr>
            <a:r>
              <a:rPr lang="en-US" sz="2800" dirty="0" smtClean="0">
                <a:solidFill>
                  <a:srgbClr val="FFFF00"/>
                </a:solidFill>
              </a:rPr>
              <a:t>What were the 2 different views / plans of what the peace treaty should be like?  Who held each view?</a:t>
            </a:r>
          </a:p>
          <a:p>
            <a:pPr marL="582930" indent="-514350">
              <a:buAutoNum type="arabicParenR"/>
            </a:pPr>
            <a:r>
              <a:rPr lang="en-US" sz="2800" dirty="0" smtClean="0">
                <a:solidFill>
                  <a:srgbClr val="FFFF00"/>
                </a:solidFill>
              </a:rPr>
              <a:t>What was the treaty signed with Germany?</a:t>
            </a:r>
          </a:p>
          <a:p>
            <a:pPr marL="582930" indent="-514350">
              <a:buAutoNum type="arabicParenR"/>
            </a:pPr>
            <a:r>
              <a:rPr lang="en-US" sz="2800" dirty="0" smtClean="0">
                <a:solidFill>
                  <a:srgbClr val="FFFF00"/>
                </a:solidFill>
              </a:rPr>
              <a:t>How did it effect Germany?</a:t>
            </a:r>
          </a:p>
          <a:p>
            <a:pPr marL="582930" indent="-514350">
              <a:buAutoNum type="arabicParenR"/>
            </a:pPr>
            <a:r>
              <a:rPr lang="en-US" sz="2800" dirty="0" smtClean="0">
                <a:solidFill>
                  <a:srgbClr val="FFFF00"/>
                </a:solidFill>
              </a:rPr>
              <a:t>How did it change the map?</a:t>
            </a:r>
          </a:p>
          <a:p>
            <a:pPr marL="582930" indent="-514350">
              <a:buAutoNum type="arabicParenR"/>
            </a:pPr>
            <a:r>
              <a:rPr lang="en-US" sz="2800" dirty="0" smtClean="0">
                <a:solidFill>
                  <a:srgbClr val="FFFF00"/>
                </a:solidFill>
              </a:rPr>
              <a:t>How was Woodrow Wilson’s 14</a:t>
            </a:r>
            <a:r>
              <a:rPr lang="en-US" sz="2800" baseline="30000" dirty="0" smtClean="0">
                <a:solidFill>
                  <a:srgbClr val="FFFF00"/>
                </a:solidFill>
              </a:rPr>
              <a:t>th</a:t>
            </a:r>
            <a:r>
              <a:rPr lang="en-US" sz="2800" dirty="0" smtClean="0">
                <a:solidFill>
                  <a:srgbClr val="FFFF00"/>
                </a:solidFill>
              </a:rPr>
              <a:t> point incorporated?</a:t>
            </a:r>
          </a:p>
          <a:p>
            <a:pPr marL="582930" indent="-514350">
              <a:buAutoNum type="arabicParenR"/>
            </a:pPr>
            <a:r>
              <a:rPr lang="en-US" sz="2800" dirty="0" smtClean="0">
                <a:solidFill>
                  <a:srgbClr val="FFFF00"/>
                </a:solidFill>
              </a:rPr>
              <a:t>Why did the U.S. reject the</a:t>
            </a:r>
          </a:p>
          <a:p>
            <a:pPr marL="582930" indent="-514350">
              <a:buNone/>
            </a:pPr>
            <a:r>
              <a:rPr lang="en-US" sz="2800" dirty="0" smtClean="0">
                <a:solidFill>
                  <a:srgbClr val="FFFF00"/>
                </a:solidFill>
              </a:rPr>
              <a:t>                                                   treaty?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4" name="Picture 14" descr="WHN1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572000"/>
            <a:ext cx="3581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 descr="wcL19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334000" y="4286250"/>
            <a:ext cx="3505200" cy="2571750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5547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PEACE TREATY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7772400" cy="5212560"/>
          </a:xfrm>
        </p:spPr>
        <p:txBody>
          <a:bodyPr>
            <a:normAutofit lnSpcReduction="10000"/>
          </a:bodyPr>
          <a:lstStyle/>
          <a:p>
            <a:pPr marL="582930" indent="-514350">
              <a:buAutoNum type="arabicPeriod" startAt="2"/>
            </a:pPr>
            <a:r>
              <a:rPr lang="en-US" u="sng" dirty="0" smtClean="0">
                <a:solidFill>
                  <a:schemeClr val="tx2">
                    <a:lumMod val="75000"/>
                  </a:schemeClr>
                </a:solidFill>
              </a:rPr>
              <a:t>Delegates</a:t>
            </a:r>
          </a:p>
          <a:p>
            <a:pPr marL="582930" indent="-514350">
              <a:buFont typeface="Arial" pitchFamily="34" charset="0"/>
              <a:buChar char="•"/>
            </a:pPr>
            <a:r>
              <a:rPr lang="en-US" dirty="0" smtClean="0"/>
              <a:t>32 nations</a:t>
            </a:r>
          </a:p>
          <a:p>
            <a:pPr marL="582930" indent="-51435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No Central Powers</a:t>
            </a:r>
          </a:p>
          <a:p>
            <a:pPr marL="582930" indent="-514350">
              <a:buFont typeface="Arial" pitchFamily="34" charset="0"/>
              <a:buChar char="•"/>
            </a:pPr>
            <a:r>
              <a:rPr lang="en-US" dirty="0" smtClean="0"/>
              <a:t>Decision making </a:t>
            </a:r>
          </a:p>
          <a:p>
            <a:pPr marL="582930" indent="-514350">
              <a:buNone/>
            </a:pPr>
            <a:r>
              <a:rPr lang="en-US" dirty="0" smtClean="0"/>
              <a:t>       controlled by the</a:t>
            </a:r>
          </a:p>
          <a:p>
            <a:pPr marL="582930" indent="-514350">
              <a:buNone/>
            </a:pP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“Big Four”:</a:t>
            </a:r>
          </a:p>
          <a:p>
            <a:pPr marL="582930" indent="-514350">
              <a:buFont typeface="+mj-lt"/>
              <a:buAutoNum type="arabicParenR"/>
            </a:pP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David Lloyd George – Great Britain</a:t>
            </a:r>
          </a:p>
          <a:p>
            <a:pPr marL="582930" indent="-514350">
              <a:buFont typeface="+mj-lt"/>
              <a:buAutoNum type="arabicParenR"/>
            </a:pP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Vittorio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Orlando – Italy</a:t>
            </a:r>
          </a:p>
          <a:p>
            <a:pPr marL="582930" indent="-514350">
              <a:buFont typeface="+mj-lt"/>
              <a:buAutoNum type="arabicParenR"/>
            </a:pPr>
            <a:r>
              <a:rPr lang="en-US" dirty="0" smtClean="0">
                <a:solidFill>
                  <a:schemeClr val="tx2">
                    <a:lumMod val="90000"/>
                  </a:schemeClr>
                </a:solidFill>
              </a:rPr>
              <a:t>Georges Clemenceau – France</a:t>
            </a:r>
          </a:p>
          <a:p>
            <a:pPr marL="582930" indent="-514350">
              <a:buFont typeface="+mj-lt"/>
              <a:buAutoNum type="arabicParenR"/>
            </a:pPr>
            <a:r>
              <a:rPr lang="en-US" dirty="0" smtClean="0">
                <a:solidFill>
                  <a:srgbClr val="FFFF00"/>
                </a:solidFill>
              </a:rPr>
              <a:t>Woodrow Wilson – United States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12" descr="wcL19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724400" y="609600"/>
            <a:ext cx="4419600" cy="3314700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6309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3. Peace Plans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143000"/>
            <a:ext cx="8305800" cy="521256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14 Points </a:t>
            </a:r>
            <a:r>
              <a:rPr lang="en-US" dirty="0" smtClean="0"/>
              <a:t>– </a:t>
            </a:r>
            <a:r>
              <a:rPr lang="en-US" u="sng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U.S. President Wilson’s </a:t>
            </a:r>
            <a:r>
              <a:rPr lang="en-US" dirty="0" smtClean="0"/>
              <a:t>peace plan to achieve a </a:t>
            </a:r>
            <a:r>
              <a:rPr lang="en-US" dirty="0" smtClean="0">
                <a:solidFill>
                  <a:srgbClr val="FFFF00"/>
                </a:solidFill>
              </a:rPr>
              <a:t>“just &amp; lasting peace.”  </a:t>
            </a:r>
            <a:r>
              <a:rPr lang="en-US" dirty="0" smtClean="0"/>
              <a:t>(Jan 1918)</a:t>
            </a:r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He believed there must be a </a:t>
            </a:r>
            <a:r>
              <a:rPr lang="en-US" dirty="0" smtClean="0">
                <a:solidFill>
                  <a:srgbClr val="FFFF00"/>
                </a:solidFill>
              </a:rPr>
              <a:t>“peace without victory,”</a:t>
            </a:r>
            <a:r>
              <a:rPr lang="en-US" dirty="0" smtClean="0"/>
              <a:t> otherwise bitterness could lead to hatred &amp; revenge = another war.</a:t>
            </a:r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He also insisted </a:t>
            </a:r>
          </a:p>
          <a:p>
            <a:pPr>
              <a:buNone/>
            </a:pPr>
            <a:r>
              <a:rPr lang="en-US" dirty="0" smtClean="0"/>
              <a:t> WWI must be the </a:t>
            </a: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“war to end all wars”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" name="Picture 6" descr="wils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3818238"/>
            <a:ext cx="3124200" cy="30397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6309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Peace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7772400" cy="521256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Europeans</a:t>
            </a:r>
            <a:r>
              <a:rPr lang="en-US" dirty="0" smtClean="0"/>
              <a:t> blame Germany for the war &amp; are bitter over the destruction.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Interested in 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revenge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Want to </a:t>
            </a:r>
            <a:r>
              <a:rPr lang="en-US" dirty="0" smtClean="0">
                <a:solidFill>
                  <a:srgbClr val="FFFF00"/>
                </a:solidFill>
              </a:rPr>
              <a:t>“punish” Germany </a:t>
            </a:r>
            <a:r>
              <a:rPr lang="en-US" dirty="0" smtClean="0"/>
              <a:t>to prevent future aggression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Have </a:t>
            </a: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territorial demands </a:t>
            </a:r>
            <a:r>
              <a:rPr lang="en-US" dirty="0" smtClean="0"/>
              <a:t>(secret agreements) </a:t>
            </a:r>
          </a:p>
          <a:p>
            <a:pPr>
              <a:buNone/>
            </a:pPr>
            <a:r>
              <a:rPr lang="en-US" dirty="0" smtClean="0"/>
              <a:t>                                                                           </a:t>
            </a:r>
          </a:p>
          <a:p>
            <a:pPr>
              <a:buNone/>
            </a:pPr>
            <a:r>
              <a:rPr lang="en-US" dirty="0" smtClean="0"/>
              <a:t>                                                                                </a:t>
            </a:r>
            <a:r>
              <a:rPr lang="en-US" sz="2000" dirty="0" smtClean="0"/>
              <a:t>Meeting at</a:t>
            </a:r>
          </a:p>
          <a:p>
            <a:pPr>
              <a:buNone/>
            </a:pPr>
            <a:r>
              <a:rPr lang="en-US" sz="2000" b="1" dirty="0" smtClean="0"/>
              <a:t>                                                                                                                     the Hall of</a:t>
            </a:r>
          </a:p>
          <a:p>
            <a:pPr>
              <a:buNone/>
            </a:pPr>
            <a:r>
              <a:rPr lang="en-US" sz="2000" b="1" dirty="0" smtClean="0"/>
              <a:t>                                                                                                                       Mirrors in</a:t>
            </a:r>
          </a:p>
          <a:p>
            <a:pPr>
              <a:buNone/>
            </a:pPr>
            <a:r>
              <a:rPr lang="en-US" sz="2000" b="1" dirty="0" smtClean="0"/>
              <a:t>                                                                                                                       Versailles</a:t>
            </a:r>
          </a:p>
          <a:p>
            <a:pPr>
              <a:buNone/>
            </a:pPr>
            <a:r>
              <a:rPr lang="en-US" sz="2000" b="1" dirty="0" smtClean="0"/>
              <a:t>                                                                                                                          Palace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4495800"/>
            <a:ext cx="23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 </a:t>
            </a:r>
            <a:endParaRPr lang="en-US" dirty="0"/>
          </a:p>
        </p:txBody>
      </p:sp>
      <p:pic>
        <p:nvPicPr>
          <p:cNvPr id="6" name="Picture 5" descr="versailles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191000"/>
            <a:ext cx="6324600" cy="236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707136"/>
          </a:xfrm>
        </p:spPr>
        <p:txBody>
          <a:bodyPr>
            <a:normAutofit/>
          </a:bodyPr>
          <a:lstStyle/>
          <a:p>
            <a:r>
              <a:rPr lang="en-US" dirty="0" smtClean="0"/>
              <a:t>Which Plan is Best???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1219200"/>
            <a:ext cx="7772400" cy="5136360"/>
          </a:xfr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“A Just Peace”  (peace without victory)</a:t>
            </a:r>
          </a:p>
          <a:p>
            <a:pPr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Vs.</a:t>
            </a:r>
          </a:p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“A Peace of Revenge”  (punishment)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12" descr="wcL19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803400" y="3048000"/>
            <a:ext cx="5080000" cy="3810000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63093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The Treaty of Versailles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7772400" cy="5212560"/>
          </a:xfrm>
        </p:spPr>
        <p:txBody>
          <a:bodyPr>
            <a:normAutofit/>
          </a:bodyPr>
          <a:lstStyle/>
          <a:p>
            <a:r>
              <a:rPr lang="en-US" dirty="0" smtClean="0"/>
              <a:t>Allied peace treaty with </a:t>
            </a:r>
            <a:r>
              <a:rPr lang="en-US" dirty="0" smtClean="0">
                <a:solidFill>
                  <a:srgbClr val="FFFF00"/>
                </a:solidFill>
              </a:rPr>
              <a:t>Germany</a:t>
            </a:r>
          </a:p>
          <a:p>
            <a:r>
              <a:rPr lang="en-US" dirty="0" smtClean="0"/>
              <a:t>Signed May, 1919 by the 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Weimar Republic</a:t>
            </a:r>
          </a:p>
          <a:p>
            <a:r>
              <a:rPr lang="en-US" dirty="0" smtClean="0"/>
              <a:t>German ministers horrified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…”Diktat”</a:t>
            </a:r>
          </a:p>
          <a:p>
            <a:pPr algn="ctr">
              <a:buNone/>
            </a:pPr>
            <a:r>
              <a:rPr lang="en-US" dirty="0" smtClean="0"/>
              <a:t>(no discussion..accept, or else)</a:t>
            </a:r>
          </a:p>
          <a:p>
            <a:pPr algn="ctr">
              <a:buNone/>
            </a:pPr>
            <a:endParaRPr lang="en-US" dirty="0" smtClean="0"/>
          </a:p>
          <a:p>
            <a:r>
              <a:rPr lang="en-US" dirty="0" smtClean="0"/>
              <a:t>14 points “compromised”; very harsh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Other treaties signed with other defeated Central Powers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70713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The Treaty of Versailles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9200"/>
            <a:ext cx="7772400" cy="513636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rgbClr val="FFFF00"/>
                </a:solidFill>
              </a:rPr>
              <a:t>Conditions </a:t>
            </a:r>
            <a:r>
              <a:rPr lang="en-US" dirty="0" smtClean="0"/>
              <a:t>of the treaty for Germany: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@$32 billion </a:t>
            </a:r>
            <a:r>
              <a:rPr lang="en-US" dirty="0" smtClean="0"/>
              <a:t>reparations bill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Loss of all colonies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Military restrictions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Lost territory in Europe </a:t>
            </a:r>
          </a:p>
          <a:p>
            <a:pPr algn="ctr">
              <a:buNone/>
            </a:pPr>
            <a:r>
              <a:rPr lang="en-US" dirty="0" smtClean="0"/>
              <a:t>(</a:t>
            </a:r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Alsace/Lorraine</a:t>
            </a:r>
            <a:r>
              <a:rPr lang="en-US" dirty="0" smtClean="0"/>
              <a:t> &amp; the 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“Polish Corridor”)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Russian territory &amp; Balkans = new states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Rhineland </a:t>
            </a:r>
            <a:r>
              <a:rPr lang="en-US" dirty="0" smtClean="0"/>
              <a:t>“demilitarized” buffer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The infamous 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“war guilt clause” (Article 231)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914400"/>
          </a:xfrm>
        </p:spPr>
        <p:txBody>
          <a:bodyPr/>
          <a:lstStyle/>
          <a:p>
            <a:r>
              <a:rPr lang="en-US" dirty="0" smtClean="0"/>
              <a:t>Humiliation at Versailles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4386" name="Picture 2" descr="GHOSTS AT VERSAIL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6185" y="685800"/>
            <a:ext cx="4899415" cy="617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39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823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6637</TotalTime>
  <Words>3707</Words>
  <Application>Microsoft Office PowerPoint</Application>
  <PresentationFormat>On-screen Show (4:3)</PresentationFormat>
  <Paragraphs>775</Paragraphs>
  <Slides>109</Slides>
  <Notes>96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109</vt:i4>
      </vt:variant>
    </vt:vector>
  </HeadingPairs>
  <TitlesOfParts>
    <vt:vector size="110" baseType="lpstr">
      <vt:lpstr>Metro</vt:lpstr>
      <vt:lpstr>WORLD WAR I  (1914-1918)</vt:lpstr>
      <vt:lpstr>Use Chapter 29 – section 1</vt:lpstr>
      <vt:lpstr>CHP. 29 Homework – Due tomorrow</vt:lpstr>
      <vt:lpstr>Causes of World War I</vt:lpstr>
      <vt:lpstr>CAUSES</vt:lpstr>
      <vt:lpstr>2. IMPERIALISM</vt:lpstr>
      <vt:lpstr>3. MILITARISM</vt:lpstr>
      <vt:lpstr>MILITARISM</vt:lpstr>
      <vt:lpstr>Bismarck’s Foreign Policy</vt:lpstr>
      <vt:lpstr>Kaiser William II (1888-1918)</vt:lpstr>
      <vt:lpstr>Kaiser William II (1888-1918)</vt:lpstr>
      <vt:lpstr>4. SYSTEMS OF ALLIANCE</vt:lpstr>
      <vt:lpstr>PowerPoint Presentation</vt:lpstr>
      <vt:lpstr>5.  Balkan “Powder Keg”</vt:lpstr>
      <vt:lpstr>PowerPoint Presentation</vt:lpstr>
      <vt:lpstr>PowerPoint Presentation</vt:lpstr>
      <vt:lpstr>Assassination</vt:lpstr>
      <vt:lpstr>DIPLOMACY</vt:lpstr>
      <vt:lpstr>OUTBREAK OF WAR</vt:lpstr>
      <vt:lpstr>THE GUNS OF AUGUST</vt:lpstr>
      <vt:lpstr>THE GUNS OF AUGUST</vt:lpstr>
      <vt:lpstr>THE GUNS OF AUGUST</vt:lpstr>
      <vt:lpstr>THE GUNS OF AUGUST</vt:lpstr>
      <vt:lpstr>Allies vs. Central Powers</vt:lpstr>
      <vt:lpstr>PowerPoint Presentation</vt:lpstr>
      <vt:lpstr>The Chain of Friendship</vt:lpstr>
      <vt:lpstr>Stalemate</vt:lpstr>
      <vt:lpstr>BATTLE OF THE MARNE (SEPT, 1914)</vt:lpstr>
      <vt:lpstr>PowerPoint Presentation</vt:lpstr>
      <vt:lpstr>TOTAL WAR</vt:lpstr>
      <vt:lpstr>PowerPoint Presentation</vt:lpstr>
      <vt:lpstr>TOTAL WAR</vt:lpstr>
      <vt:lpstr>Combat &amp; Warfare</vt:lpstr>
      <vt:lpstr>Trench Warfare</vt:lpstr>
      <vt:lpstr>Trench Warfare</vt:lpstr>
      <vt:lpstr>The Machine Gun </vt:lpstr>
      <vt:lpstr>Heavy Artillery</vt:lpstr>
      <vt:lpstr>Poisonous Gas</vt:lpstr>
      <vt:lpstr>PowerPoint Presentation</vt:lpstr>
      <vt:lpstr>Airplane / Zeppelins</vt:lpstr>
      <vt:lpstr>TANKS</vt:lpstr>
      <vt:lpstr>SUBMARINES</vt:lpstr>
      <vt:lpstr>PROPAGANDA</vt:lpstr>
      <vt:lpstr>PROPAGANDA</vt:lpstr>
      <vt:lpstr>PROPAGANDA</vt:lpstr>
      <vt:lpstr>PROPAGANDA – “sell the war”</vt:lpstr>
      <vt:lpstr>PROPAGANDA</vt:lpstr>
      <vt:lpstr>PROPAGANDA</vt:lpstr>
      <vt:lpstr>PROPAGANDA</vt:lpstr>
      <vt:lpstr>Events of the War</vt:lpstr>
      <vt:lpstr>PowerPoint Presentation</vt:lpstr>
      <vt:lpstr>Events of the War</vt:lpstr>
      <vt:lpstr>PowerPoint Presentation</vt:lpstr>
      <vt:lpstr>Events of the War</vt:lpstr>
      <vt:lpstr>PowerPoint Presentation</vt:lpstr>
      <vt:lpstr>Events of the War</vt:lpstr>
      <vt:lpstr>Events of the War</vt:lpstr>
      <vt:lpstr>PowerPoint Presentation</vt:lpstr>
      <vt:lpstr>6.  United States Entry</vt:lpstr>
      <vt:lpstr>PROPAGANDA</vt:lpstr>
      <vt:lpstr>PROPAGANDA</vt:lpstr>
      <vt:lpstr>United States Entry</vt:lpstr>
      <vt:lpstr>United States Entry</vt:lpstr>
      <vt:lpstr>Russia: Czar Nicholas II &amp; wife Alexandra</vt:lpstr>
      <vt:lpstr>Russia Withdraws</vt:lpstr>
      <vt:lpstr>Russia Withdraws</vt:lpstr>
      <vt:lpstr>Russia Withdraws</vt:lpstr>
      <vt:lpstr>PowerPoint Presentation</vt:lpstr>
      <vt:lpstr>Russia Withdraws</vt:lpstr>
      <vt:lpstr>7. Russia Withdraws</vt:lpstr>
      <vt:lpstr>Russia Withdraws</vt:lpstr>
      <vt:lpstr>7. Russia Withdraws</vt:lpstr>
      <vt:lpstr>PowerPoint Presentation</vt:lpstr>
      <vt:lpstr>“Russia’s Dark Hour”</vt:lpstr>
      <vt:lpstr>Union of Soviet Socialist Republics = USSR (1922)</vt:lpstr>
      <vt:lpstr>Joseph Stalin  (1928-1953)</vt:lpstr>
      <vt:lpstr>8. Central Powers Collapse</vt:lpstr>
      <vt:lpstr>“The Last Throw” (of the Dice)</vt:lpstr>
      <vt:lpstr>“On The Run”</vt:lpstr>
      <vt:lpstr>Surrender - 1918</vt:lpstr>
      <vt:lpstr>Surrender - 1918</vt:lpstr>
      <vt:lpstr>9. November Armistice (1918)</vt:lpstr>
      <vt:lpstr>CHP. 29 – WWI Homework Questions</vt:lpstr>
      <vt:lpstr>WWI – CASUALTY STATISTICS</vt:lpstr>
      <vt:lpstr>Costs of the War</vt:lpstr>
      <vt:lpstr>U.S. War Casualties</vt:lpstr>
      <vt:lpstr>         Versailles         YOU</vt:lpstr>
      <vt:lpstr>Chp. 29 – sec. 4: A Flawed Peace</vt:lpstr>
      <vt:lpstr>PEACE TREATY</vt:lpstr>
      <vt:lpstr>Paris Peace Conferences</vt:lpstr>
      <vt:lpstr>PEACEMAKING</vt:lpstr>
      <vt:lpstr>PEACE TREATY</vt:lpstr>
      <vt:lpstr>3. Peace Plans</vt:lpstr>
      <vt:lpstr>Peace Plans</vt:lpstr>
      <vt:lpstr>Which Plan is Best???</vt:lpstr>
      <vt:lpstr>The Treaty of Versailles</vt:lpstr>
      <vt:lpstr>The Treaty of Versailles</vt:lpstr>
      <vt:lpstr>Humiliation at Versailles</vt:lpstr>
      <vt:lpstr>PowerPoint Presentation</vt:lpstr>
      <vt:lpstr>The League of Nations</vt:lpstr>
      <vt:lpstr>Adolf Hitler (1889-1945)</vt:lpstr>
      <vt:lpstr>“Overweighted”</vt:lpstr>
      <vt:lpstr>“ALL TIED UP!”</vt:lpstr>
      <vt:lpstr>PowerPoint Presentation</vt:lpstr>
      <vt:lpstr>PowerPoint Presentation</vt:lpstr>
      <vt:lpstr>PowerPoint Presentation</vt:lpstr>
      <vt:lpstr>Post World War I Europe</vt:lpstr>
      <vt:lpstr>Post WWI Homework Questions:  Use chp. 30 (sects 1-2), chp. 31 (sects 3-4) &amp; chp. 32</vt:lpstr>
      <vt:lpstr>PowerPoint Presentation</vt:lpstr>
    </vt:vector>
  </TitlesOfParts>
  <Company>Jackson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WAR I  (1914-1918)</dc:title>
  <dc:creator>gregas</dc:creator>
  <cp:lastModifiedBy>Bill</cp:lastModifiedBy>
  <cp:revision>323</cp:revision>
  <dcterms:created xsi:type="dcterms:W3CDTF">2007-12-12T19:07:57Z</dcterms:created>
  <dcterms:modified xsi:type="dcterms:W3CDTF">2017-01-16T20:50:21Z</dcterms:modified>
</cp:coreProperties>
</file>