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i+Q3ikg44zrL/Cmj6/jzf70EQy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86" name="Google Shape;86;p10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0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25" name="Google Shape;125;p6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p6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2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12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524288"/>
            <a:headEnd len="sm" w="sm" type="none"/>
            <a:tailEnd len="sm" w="sm" type="none"/>
          </a:ln>
        </p:spPr>
      </p:sp>
      <p:sp>
        <p:nvSpPr>
          <p:cNvPr id="139" name="Google Shape;139;p13:notes"/>
          <p:cNvSpPr txBox="1"/>
          <p:nvPr>
            <p:ph idx="1" type="body"/>
          </p:nvPr>
        </p:nvSpPr>
        <p:spPr>
          <a:xfrm>
            <a:off x="700087" y="4416425"/>
            <a:ext cx="56102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0" name="Google Shape;140;p13:notes"/>
          <p:cNvSpPr txBox="1"/>
          <p:nvPr/>
        </p:nvSpPr>
        <p:spPr>
          <a:xfrm>
            <a:off x="3970337" y="8829675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5"/>
          <p:cNvSpPr txBox="1"/>
          <p:nvPr>
            <p:ph type="ctrTitle"/>
          </p:nvPr>
        </p:nvSpPr>
        <p:spPr>
          <a:xfrm>
            <a:off x="685800" y="14541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3D4A8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" type="subTitle"/>
          </p:nvPr>
        </p:nvSpPr>
        <p:spPr>
          <a:xfrm>
            <a:off x="1371600" y="3219007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15"/>
          <p:cNvSpPr txBox="1"/>
          <p:nvPr>
            <p:ph idx="10" type="dt"/>
          </p:nvPr>
        </p:nvSpPr>
        <p:spPr>
          <a:xfrm>
            <a:off x="0" y="6497637"/>
            <a:ext cx="1800225" cy="36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1" type="ftr"/>
          </p:nvPr>
        </p:nvSpPr>
        <p:spPr>
          <a:xfrm>
            <a:off x="6264275" y="6497637"/>
            <a:ext cx="2879725" cy="36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12" type="sldNum"/>
          </p:nvPr>
        </p:nvSpPr>
        <p:spPr>
          <a:xfrm>
            <a:off x="8334375" y="2928937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/>
          <p:nvPr>
            <p:ph type="title"/>
          </p:nvPr>
        </p:nvSpPr>
        <p:spPr>
          <a:xfrm>
            <a:off x="842962" y="282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" type="body"/>
          </p:nvPr>
        </p:nvSpPr>
        <p:spPr>
          <a:xfrm>
            <a:off x="842962" y="1716087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/>
            </a:lvl1pPr>
            <a:lvl2pPr indent="-29718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⮚"/>
              <a:defRPr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⮚"/>
              <a:defRPr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0" type="dt"/>
          </p:nvPr>
        </p:nvSpPr>
        <p:spPr>
          <a:xfrm>
            <a:off x="0" y="6572250"/>
            <a:ext cx="18002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1" type="ftr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2" type="sldNum"/>
          </p:nvPr>
        </p:nvSpPr>
        <p:spPr>
          <a:xfrm>
            <a:off x="0" y="1428750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/>
          <p:nvPr>
            <p:ph type="title"/>
          </p:nvPr>
        </p:nvSpPr>
        <p:spPr>
          <a:xfrm>
            <a:off x="842962" y="282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" type="body"/>
          </p:nvPr>
        </p:nvSpPr>
        <p:spPr>
          <a:xfrm>
            <a:off x="842994" y="1717110"/>
            <a:ext cx="4038600" cy="48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⮞"/>
              <a:defRPr sz="2800"/>
            </a:lvl1pPr>
            <a:lvl2pPr indent="-3200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⮚"/>
              <a:defRPr sz="2400"/>
            </a:lvl2pPr>
            <a:lvl3pPr indent="-3048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⮞"/>
              <a:defRPr sz="2000"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⮚"/>
              <a:defRPr sz="1800"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4" name="Google Shape;44;p18"/>
          <p:cNvSpPr txBox="1"/>
          <p:nvPr>
            <p:ph idx="2" type="body"/>
          </p:nvPr>
        </p:nvSpPr>
        <p:spPr>
          <a:xfrm>
            <a:off x="5033994" y="1717110"/>
            <a:ext cx="4038600" cy="48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⮞"/>
              <a:defRPr sz="2800"/>
            </a:lvl1pPr>
            <a:lvl2pPr indent="-32004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⮚"/>
              <a:defRPr sz="2400"/>
            </a:lvl2pPr>
            <a:lvl3pPr indent="-3048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⮞"/>
              <a:defRPr sz="2000"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⮚"/>
              <a:defRPr sz="1800"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5" name="Google Shape;45;p18"/>
          <p:cNvSpPr txBox="1"/>
          <p:nvPr>
            <p:ph idx="10" type="dt"/>
          </p:nvPr>
        </p:nvSpPr>
        <p:spPr>
          <a:xfrm>
            <a:off x="0" y="6572250"/>
            <a:ext cx="18002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1" type="ftr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0" y="1428750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/>
          <p:nvPr>
            <p:ph type="title"/>
          </p:nvPr>
        </p:nvSpPr>
        <p:spPr>
          <a:xfrm>
            <a:off x="842962" y="282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1" type="body"/>
          </p:nvPr>
        </p:nvSpPr>
        <p:spPr>
          <a:xfrm rot="5400000">
            <a:off x="2538412" y="20637"/>
            <a:ext cx="48387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9718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/>
            </a:lvl1pPr>
            <a:lvl2pPr indent="-29718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⮚"/>
              <a:defRPr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/>
            </a:lvl3pPr>
            <a:lvl4pPr indent="-29718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⮚"/>
              <a:defRPr/>
            </a:lvl4pPr>
            <a:lvl5pPr indent="-297179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10" type="dt"/>
          </p:nvPr>
        </p:nvSpPr>
        <p:spPr>
          <a:xfrm>
            <a:off x="0" y="6572250"/>
            <a:ext cx="18002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0" y="1428750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 rot="5400000">
            <a:off x="-1974111" y="3768360"/>
            <a:ext cx="4834842" cy="7342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/>
          <p:nvPr>
            <p:ph idx="2" type="pic"/>
          </p:nvPr>
        </p:nvSpPr>
        <p:spPr>
          <a:xfrm>
            <a:off x="915372" y="1790268"/>
            <a:ext cx="8091100" cy="471056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0"/>
          <p:cNvSpPr txBox="1"/>
          <p:nvPr>
            <p:ph idx="1" type="body"/>
          </p:nvPr>
        </p:nvSpPr>
        <p:spPr>
          <a:xfrm>
            <a:off x="842994" y="285728"/>
            <a:ext cx="822960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0" y="6572250"/>
            <a:ext cx="18002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0" y="1428750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57226" y="285728"/>
            <a:ext cx="3286146" cy="1143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idx="1" type="body"/>
          </p:nvPr>
        </p:nvSpPr>
        <p:spPr>
          <a:xfrm>
            <a:off x="857224" y="1717341"/>
            <a:ext cx="8215338" cy="4838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Char char="⮞"/>
              <a:defRPr sz="3200"/>
            </a:lvl1pPr>
            <a:lvl2pPr indent="-33528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1680"/>
              <a:buChar char="⮚"/>
              <a:defRPr sz="2800"/>
            </a:lvl2pPr>
            <a:lvl3pPr indent="-320039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⮞"/>
              <a:defRPr sz="2400"/>
            </a:lvl3pPr>
            <a:lvl4pPr indent="-3048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⮚"/>
              <a:defRPr sz="2000"/>
            </a:lvl4pPr>
            <a:lvl5pPr indent="-3048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⮞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21"/>
          <p:cNvSpPr txBox="1"/>
          <p:nvPr>
            <p:ph idx="2" type="body"/>
          </p:nvPr>
        </p:nvSpPr>
        <p:spPr>
          <a:xfrm>
            <a:off x="4214810" y="285728"/>
            <a:ext cx="4857752" cy="1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84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2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0" y="6572250"/>
            <a:ext cx="18002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0" y="1428750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42962" y="282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>
            <a:off x="842994" y="1717668"/>
            <a:ext cx="4040188" cy="639762"/>
          </a:xfrm>
          <a:prstGeom prst="rect">
            <a:avLst/>
          </a:prstGeom>
          <a:solidFill>
            <a:srgbClr val="FF9900">
              <a:alpha val="9019"/>
            </a:srgbClr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1" name="Google Shape;71;p22"/>
          <p:cNvSpPr txBox="1"/>
          <p:nvPr>
            <p:ph idx="2" type="body"/>
          </p:nvPr>
        </p:nvSpPr>
        <p:spPr>
          <a:xfrm>
            <a:off x="842994" y="2357433"/>
            <a:ext cx="4040188" cy="41960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⮞"/>
              <a:defRPr sz="2400"/>
            </a:lvl1pPr>
            <a:lvl2pPr indent="-3048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⮚"/>
              <a:defRPr sz="2000"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 sz="1800"/>
            </a:lvl3pPr>
            <a:lvl4pPr indent="-28956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Char char="⮚"/>
              <a:defRPr sz="1600"/>
            </a:lvl4pPr>
            <a:lvl5pPr indent="-28956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Char char="⮞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2" name="Google Shape;72;p22"/>
          <p:cNvSpPr txBox="1"/>
          <p:nvPr>
            <p:ph idx="3" type="body"/>
          </p:nvPr>
        </p:nvSpPr>
        <p:spPr>
          <a:xfrm>
            <a:off x="5030819" y="1717668"/>
            <a:ext cx="4041775" cy="639762"/>
          </a:xfrm>
          <a:prstGeom prst="rect">
            <a:avLst/>
          </a:prstGeom>
          <a:solidFill>
            <a:srgbClr val="FF9900">
              <a:alpha val="9019"/>
            </a:srgbClr>
          </a:solidFill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3" name="Google Shape;73;p22"/>
          <p:cNvSpPr txBox="1"/>
          <p:nvPr>
            <p:ph idx="4" type="body"/>
          </p:nvPr>
        </p:nvSpPr>
        <p:spPr>
          <a:xfrm>
            <a:off x="5030820" y="2357430"/>
            <a:ext cx="4041775" cy="419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Char char="⮞"/>
              <a:defRPr sz="2400"/>
            </a:lvl1pPr>
            <a:lvl2pPr indent="-3048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⮚"/>
              <a:defRPr sz="2000"/>
            </a:lvl2pPr>
            <a:lvl3pPr indent="-29718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080"/>
              <a:buChar char="⮞"/>
              <a:defRPr sz="1800"/>
            </a:lvl3pPr>
            <a:lvl4pPr indent="-28956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Char char="⮚"/>
              <a:defRPr sz="1600"/>
            </a:lvl4pPr>
            <a:lvl5pPr indent="-28956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960"/>
              <a:buChar char="⮞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4" name="Google Shape;74;p22"/>
          <p:cNvSpPr txBox="1"/>
          <p:nvPr>
            <p:ph idx="10" type="dt"/>
          </p:nvPr>
        </p:nvSpPr>
        <p:spPr>
          <a:xfrm>
            <a:off x="0" y="6572250"/>
            <a:ext cx="18002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1" type="ftr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2" type="sldNum"/>
          </p:nvPr>
        </p:nvSpPr>
        <p:spPr>
          <a:xfrm>
            <a:off x="0" y="1428750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4"/>
          <p:cNvGrpSpPr/>
          <p:nvPr/>
        </p:nvGrpSpPr>
        <p:grpSpPr>
          <a:xfrm>
            <a:off x="0" y="2928937"/>
            <a:ext cx="9144000" cy="285750"/>
            <a:chOff x="0" y="2928934"/>
            <a:chExt cx="9144000" cy="285752"/>
          </a:xfrm>
        </p:grpSpPr>
        <p:sp>
          <p:nvSpPr>
            <p:cNvPr id="11" name="Google Shape;11;p14"/>
            <p:cNvSpPr txBox="1"/>
            <p:nvPr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rgbClr val="AACDF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4"/>
            <p:cNvSpPr txBox="1"/>
            <p:nvPr/>
          </p:nvSpPr>
          <p:spPr>
            <a:xfrm flipH="1">
              <a:off x="8334375" y="2963859"/>
              <a:ext cx="809625" cy="214313"/>
            </a:xfrm>
            <a:prstGeom prst="rect">
              <a:avLst/>
            </a:prstGeom>
            <a:solidFill>
              <a:srgbClr val="5E5E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4"/>
            <p:cNvSpPr txBox="1"/>
            <p:nvPr/>
          </p:nvSpPr>
          <p:spPr>
            <a:xfrm flipH="1">
              <a:off x="0" y="2967034"/>
              <a:ext cx="8286750" cy="214313"/>
            </a:xfrm>
            <a:prstGeom prst="rect">
              <a:avLst/>
            </a:prstGeom>
            <a:solidFill>
              <a:srgbClr val="7C5BA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14"/>
          <p:cNvSpPr txBox="1"/>
          <p:nvPr>
            <p:ph idx="1" type="body"/>
          </p:nvPr>
        </p:nvSpPr>
        <p:spPr>
          <a:xfrm>
            <a:off x="842962" y="1716087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1920"/>
              <a:buFont typeface="Noto Sans Symbols"/>
              <a:buChar char="⮞"/>
              <a:defRPr b="0" i="0" sz="32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3528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80"/>
              <a:buFont typeface="Noto Sans Symbols"/>
              <a:buChar char="⮚"/>
              <a:defRPr b="0" i="0" sz="28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32003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1440"/>
              <a:buFont typeface="Noto Sans Symbols"/>
              <a:buChar char="⮞"/>
              <a:defRPr b="0" i="0" sz="24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⮚"/>
              <a:defRPr b="0" i="0" sz="2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⮞"/>
              <a:defRPr b="0" i="0" sz="2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5" name="Google Shape;15;p14"/>
          <p:cNvSpPr txBox="1"/>
          <p:nvPr>
            <p:ph type="title"/>
          </p:nvPr>
        </p:nvSpPr>
        <p:spPr>
          <a:xfrm>
            <a:off x="842962" y="282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4"/>
          <p:cNvSpPr txBox="1"/>
          <p:nvPr>
            <p:ph idx="10" type="dt"/>
          </p:nvPr>
        </p:nvSpPr>
        <p:spPr>
          <a:xfrm>
            <a:off x="0" y="6497637"/>
            <a:ext cx="1800225" cy="36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4"/>
          <p:cNvSpPr txBox="1"/>
          <p:nvPr>
            <p:ph idx="11" type="ftr"/>
          </p:nvPr>
        </p:nvSpPr>
        <p:spPr>
          <a:xfrm>
            <a:off x="6264275" y="6497637"/>
            <a:ext cx="2879725" cy="360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4"/>
          <p:cNvSpPr txBox="1"/>
          <p:nvPr>
            <p:ph idx="12" type="sldNum"/>
          </p:nvPr>
        </p:nvSpPr>
        <p:spPr>
          <a:xfrm>
            <a:off x="8334375" y="2928937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16"/>
          <p:cNvGrpSpPr/>
          <p:nvPr/>
        </p:nvGrpSpPr>
        <p:grpSpPr>
          <a:xfrm>
            <a:off x="0" y="1428750"/>
            <a:ext cx="9144000" cy="285750"/>
            <a:chOff x="0" y="1428736"/>
            <a:chExt cx="9144000" cy="285752"/>
          </a:xfrm>
        </p:grpSpPr>
        <p:sp>
          <p:nvSpPr>
            <p:cNvPr id="27" name="Google Shape;27;p16"/>
            <p:cNvSpPr txBox="1"/>
            <p:nvPr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rgbClr val="AACDF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6"/>
            <p:cNvSpPr txBox="1"/>
            <p:nvPr/>
          </p:nvSpPr>
          <p:spPr>
            <a:xfrm>
              <a:off x="0" y="1463661"/>
              <a:ext cx="809625" cy="214315"/>
            </a:xfrm>
            <a:prstGeom prst="rect">
              <a:avLst/>
            </a:prstGeom>
            <a:solidFill>
              <a:srgbClr val="5E5E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6"/>
            <p:cNvSpPr txBox="1"/>
            <p:nvPr/>
          </p:nvSpPr>
          <p:spPr>
            <a:xfrm>
              <a:off x="857250" y="1466836"/>
              <a:ext cx="8286750" cy="214315"/>
            </a:xfrm>
            <a:prstGeom prst="rect">
              <a:avLst/>
            </a:prstGeom>
            <a:solidFill>
              <a:srgbClr val="59417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" name="Google Shape;30;p16"/>
          <p:cNvSpPr txBox="1"/>
          <p:nvPr>
            <p:ph idx="1" type="body"/>
          </p:nvPr>
        </p:nvSpPr>
        <p:spPr>
          <a:xfrm>
            <a:off x="842962" y="1716087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⮞"/>
              <a:defRPr b="0" i="0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3528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⮚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32003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40"/>
              <a:buFont typeface="Noto Sans Symbols"/>
              <a:buChar char="⮞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Char char="⮚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Char char="⮞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31" name="Google Shape;31;p16"/>
          <p:cNvSpPr txBox="1"/>
          <p:nvPr>
            <p:ph idx="10" type="dt"/>
          </p:nvPr>
        </p:nvSpPr>
        <p:spPr>
          <a:xfrm>
            <a:off x="0" y="6572250"/>
            <a:ext cx="18002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6"/>
          <p:cNvSpPr txBox="1"/>
          <p:nvPr>
            <p:ph idx="11" type="ftr"/>
          </p:nvPr>
        </p:nvSpPr>
        <p:spPr>
          <a:xfrm>
            <a:off x="6264275" y="6572250"/>
            <a:ext cx="28797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6"/>
          <p:cNvSpPr txBox="1"/>
          <p:nvPr>
            <p:ph idx="12" type="sldNum"/>
          </p:nvPr>
        </p:nvSpPr>
        <p:spPr>
          <a:xfrm>
            <a:off x="0" y="1428750"/>
            <a:ext cx="809625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Cambria"/>
              <a:buNone/>
              <a:defRPr b="0" i="0" sz="1200" u="none" cap="none" strike="noStrike">
                <a:solidFill>
                  <a:srgbClr val="BCBCB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6"/>
          <p:cNvSpPr txBox="1"/>
          <p:nvPr>
            <p:ph type="title"/>
          </p:nvPr>
        </p:nvSpPr>
        <p:spPr>
          <a:xfrm>
            <a:off x="842962" y="2825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forms/d/e/1FAIpQLSffazJmZNd7p4zbTtfqCC1_jxfTSng0jdLDaM90_f-U63tHmw/viewform?usp=pp_ur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forms/d/e/1FAIpQLSeOGVnvD10jkYGLgHmP8S5c3TmNz5vvvdPFHkHADJVVaC46eg/viewform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Jsteider-jones@jacksonsd.or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/>
          <p:nvPr>
            <p:ph idx="4294967295" type="ctrTitle"/>
          </p:nvPr>
        </p:nvSpPr>
        <p:spPr>
          <a:xfrm>
            <a:off x="685800" y="1454136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D4A8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3D4A8"/>
                </a:solidFill>
                <a:latin typeface="Calibri"/>
                <a:ea typeface="Calibri"/>
                <a:cs typeface="Calibri"/>
                <a:sym typeface="Calibri"/>
              </a:rPr>
              <a:t>Mrs. Steider-Jones</a:t>
            </a:r>
            <a:endParaRPr b="0" i="0" sz="4400" u="none" cap="none" strike="noStrike">
              <a:solidFill>
                <a:srgbClr val="03D4A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"/>
          <p:cNvSpPr txBox="1"/>
          <p:nvPr>
            <p:ph idx="1" type="subTitle"/>
          </p:nvPr>
        </p:nvSpPr>
        <p:spPr>
          <a:xfrm>
            <a:off x="1371600" y="321945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Grade 4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</a:pPr>
            <a:r>
              <a:rPr b="0" i="0" lang="en-US" sz="320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20</a:t>
            </a:r>
            <a:r>
              <a:rPr lang="en-US">
                <a:solidFill>
                  <a:srgbClr val="FFFFFF"/>
                </a:solidFill>
              </a:rPr>
              <a:t>23</a:t>
            </a:r>
            <a:r>
              <a:rPr b="0" i="0" lang="en-US" sz="3200" u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-202</a:t>
            </a:r>
            <a:r>
              <a:rPr lang="en-US">
                <a:solidFill>
                  <a:srgbClr val="FFFFFF"/>
                </a:solidFill>
              </a:rPr>
              <a:t>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0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lang="en-US"/>
              <a:t>Google Classroom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0"/>
          <p:cNvSpPr txBox="1"/>
          <p:nvPr>
            <p:ph idx="1" type="body"/>
          </p:nvPr>
        </p:nvSpPr>
        <p:spPr>
          <a:xfrm>
            <a:off x="842962" y="1716087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⮞"/>
            </a:pPr>
            <a:r>
              <a:rPr lang="en-US"/>
              <a:t>Work will post to the Google Classroom at 9 AM daily</a:t>
            </a:r>
            <a:endParaRPr/>
          </a:p>
          <a:p>
            <a:pPr indent="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⮞"/>
            </a:pPr>
            <a:r>
              <a:rPr b="0" i="0" lang="en-US" sz="32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Students will receive homework Monday through </a:t>
            </a:r>
            <a:r>
              <a:rPr lang="en-US"/>
              <a:t>Thurs</a:t>
            </a:r>
            <a:r>
              <a:rPr b="0" i="0" lang="en-US" sz="32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day. Homework will be a </a:t>
            </a:r>
            <a:r>
              <a:rPr b="0" i="0" lang="en-US" sz="3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reading log</a:t>
            </a:r>
            <a:r>
              <a:rPr b="0" i="0" lang="en-US" sz="32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and </a:t>
            </a:r>
            <a:r>
              <a:rPr lang="en-US"/>
              <a:t>math assignment on the computer.</a:t>
            </a:r>
            <a:endParaRPr b="0" i="0" sz="32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t/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⮞"/>
            </a:pPr>
            <a:r>
              <a:rPr b="0" i="0" lang="en-US" sz="32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Please check the google classroom and planners daily for their homework.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Subjects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842962" y="1716087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20"/>
              <a:buFont typeface="Noto Sans Symbols"/>
              <a:buChar char="⮞"/>
            </a:pPr>
            <a:r>
              <a:rPr b="0" i="0" lang="en-US" sz="32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Students will learn the following: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Social Studies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Science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Math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Reading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Writing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⮚"/>
            </a:pPr>
            <a:r>
              <a:rPr b="0" i="0" lang="en-US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Health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Social Studies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842962" y="1716087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⮞"/>
            </a:pPr>
            <a:r>
              <a:rPr b="0" i="0" lang="en-US" sz="3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Students will be working on project based learning.</a:t>
            </a:r>
            <a:endParaRPr/>
          </a:p>
          <a:p>
            <a:pPr indent="-2286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⮞"/>
            </a:pPr>
            <a:r>
              <a:rPr b="0" i="0" lang="en-US" sz="3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Students will be learning about New Jersey as well as Jackson.</a:t>
            </a:r>
            <a:endParaRPr/>
          </a:p>
          <a:p>
            <a:pPr indent="-2286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⮞"/>
            </a:pPr>
            <a:r>
              <a:rPr b="0" i="0" lang="en-US" sz="3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There will be no paper and pencil tests, there may be an occasional quiz to track understanding of the topic.</a:t>
            </a:r>
            <a:endParaRPr/>
          </a:p>
          <a:p>
            <a:pPr indent="-2286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Science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842962" y="1717675"/>
            <a:ext cx="4038600" cy="483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⮞"/>
            </a:pPr>
            <a:r>
              <a:rPr b="0" i="0" lang="en-US" sz="2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Students will be working on project based learning.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⮞"/>
            </a:pPr>
            <a:r>
              <a:rPr b="0" i="0" lang="en-US" sz="2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They will be completing projects to check for their understanding of the content.</a:t>
            </a:r>
            <a:endParaRPr/>
          </a:p>
        </p:txBody>
      </p:sp>
      <p:pic>
        <p:nvPicPr>
          <p:cNvPr descr="C:\Program Files\Microsoft Office\MEDIA\CAGCAT10\j0305257.wmf" id="112" name="Google Shape;112;p4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1476375"/>
            <a:ext cx="2819400" cy="4529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Math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304800" y="1717675"/>
            <a:ext cx="3810000" cy="483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⮞"/>
            </a:pPr>
            <a:r>
              <a:rPr b="0" i="0" lang="en-US" sz="2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We are starting off the year with Place Value, Addition, and Subtraction.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⮞"/>
            </a:pPr>
            <a:r>
              <a:rPr b="0" i="0" lang="en-US" sz="2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We will be moving into Multiplication and Long Division.</a:t>
            </a:r>
            <a:endParaRPr/>
          </a:p>
        </p:txBody>
      </p:sp>
      <p:sp>
        <p:nvSpPr>
          <p:cNvPr id="120" name="Google Shape;120;p5"/>
          <p:cNvSpPr txBox="1"/>
          <p:nvPr>
            <p:ph idx="2" type="body"/>
          </p:nvPr>
        </p:nvSpPr>
        <p:spPr>
          <a:xfrm>
            <a:off x="4038600" y="1717675"/>
            <a:ext cx="5033962" cy="483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Char char="⮞"/>
            </a:pPr>
            <a:r>
              <a:rPr b="0" i="0" lang="en-US" sz="28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Our book offers the materials online using the Student Login Steps: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Log into your district Google account (or Gmail)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While still in your Gmail, go to the Apps button (waffle).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Click “More” at the bottom.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AutoNum type="arabicPeriod"/>
            </a:pPr>
            <a:r>
              <a:rPr b="0" i="0" lang="en-US" sz="20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Click the “Easy Bridge” icon and you will be taking directly to Pearson Savvas Realize.  Just click “Savvas Realize” and you’re there!</a:t>
            </a:r>
            <a:endParaRPr b="0" i="0" sz="20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80"/>
              <a:buNone/>
            </a:pPr>
            <a:r>
              <a:rPr lang="en-US" sz="2000"/>
              <a:t>~All work due can be reached directly from our Google Classroom!</a:t>
            </a:r>
            <a:endParaRPr sz="2000"/>
          </a:p>
          <a:p>
            <a:pPr indent="-2667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C:\Documents and Settings\jsteider\Local Settings\Temporary Internet Files\Content.IE5\D08L8QZL\MCj04361290000[1].wmf" id="121" name="Google Shape;12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68412" y="4953000"/>
            <a:ext cx="1882775" cy="1698625"/>
          </a:xfrm>
          <a:prstGeom prst="rect">
            <a:avLst/>
          </a:prstGeom>
          <a:noFill/>
          <a:ln>
            <a:noFill/>
          </a:ln>
        </p:spPr>
      </p:pic>
      <p:sp>
        <p:nvSpPr>
          <p:cNvPr descr="https://docs.google.com/a/jacksonsd.org/drawings/d/s-G3maAbru3GIojNk4KkvcQ/image?w=53&amp;h=43&amp;rev=8&amp;ac=1&amp;parent=1b9Ut3D75F5KN9ZoHWi9J1WLGX6ZaidlMk-EsJzq9Zd0" id="122" name="Google Shape;122;p5"/>
          <p:cNvSpPr txBox="1"/>
          <p:nvPr/>
        </p:nvSpPr>
        <p:spPr>
          <a:xfrm>
            <a:off x="8678862" y="130175"/>
            <a:ext cx="504825" cy="40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Literacy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6"/>
          <p:cNvSpPr txBox="1"/>
          <p:nvPr>
            <p:ph idx="1" type="body"/>
          </p:nvPr>
        </p:nvSpPr>
        <p:spPr>
          <a:xfrm>
            <a:off x="842950" y="1537575"/>
            <a:ext cx="4038600" cy="53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80"/>
              <a:buFont typeface="Noto Sans Symbols"/>
              <a:buChar char="⮞"/>
            </a:pPr>
            <a:r>
              <a:rPr b="0" i="0" lang="en-US" sz="2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We are going to be reading  chapter books throughout the school year. Students will </a:t>
            </a:r>
            <a:r>
              <a:rPr b="0" i="0" lang="en-US" sz="26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log</a:t>
            </a:r>
            <a:r>
              <a:rPr b="0" i="0" lang="en-US" sz="2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their reading nightly.</a:t>
            </a:r>
            <a:endParaRPr sz="2600"/>
          </a:p>
          <a:p>
            <a:pPr indent="-322580" lvl="0" marL="457200" rtl="0" algn="l">
              <a:spcBef>
                <a:spcPts val="0"/>
              </a:spcBef>
              <a:spcAft>
                <a:spcPts val="0"/>
              </a:spcAft>
              <a:buSzPts val="1480"/>
              <a:buChar char="⮞"/>
            </a:pPr>
            <a:r>
              <a:rPr lang="en-US" sz="2600"/>
              <a:t>Students will be reading books based on their tested levels that will change and adjust throughout the school year as students’ progress through the reading curriculum. </a:t>
            </a:r>
            <a:endParaRPr sz="2600"/>
          </a:p>
          <a:p>
            <a:pPr indent="-23622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680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0" name="Google Shape;130;p6"/>
          <p:cNvSpPr txBox="1"/>
          <p:nvPr>
            <p:ph idx="2" type="body"/>
          </p:nvPr>
        </p:nvSpPr>
        <p:spPr>
          <a:xfrm>
            <a:off x="5033962" y="1717675"/>
            <a:ext cx="4038600" cy="483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⮞"/>
            </a:pPr>
            <a:r>
              <a:rPr lang="en-US"/>
              <a:t>Students will have various writing tasks this year. Including: persuasive, narrative, poetry, guided writing, and open-ended writing.</a:t>
            </a:r>
            <a:endParaRPr/>
          </a:p>
          <a:p>
            <a:pPr indent="-406400" lvl="0" marL="457200" rtl="0" algn="l">
              <a:spcBef>
                <a:spcPts val="640"/>
              </a:spcBef>
              <a:spcAft>
                <a:spcPts val="0"/>
              </a:spcAft>
              <a:buSzPts val="2800"/>
              <a:buChar char="⮞"/>
            </a:pPr>
            <a:r>
              <a:rPr lang="en-US"/>
              <a:t>Students will need to apply their spelling and grammar skills into their writing.</a:t>
            </a:r>
            <a:endParaRPr b="0" i="0" u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2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2"/>
          <p:cNvSpPr txBox="1"/>
          <p:nvPr>
            <p:ph idx="1" type="body"/>
          </p:nvPr>
        </p:nvSpPr>
        <p:spPr>
          <a:xfrm>
            <a:off x="842962" y="1716087"/>
            <a:ext cx="82296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Noto Sans Symbols"/>
              <a:buChar char="⮞"/>
            </a:pPr>
            <a:r>
              <a:rPr b="0" i="0" lang="en-US" sz="3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My email address is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Noto Sans Symbols"/>
              <a:buNone/>
            </a:pPr>
            <a:r>
              <a:rPr b="0" i="0" lang="en-US" sz="36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Jsteider-jones@jacksonsd.org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Noto Sans Symbols"/>
              <a:buChar char="⮞"/>
            </a:pPr>
            <a:r>
              <a:rPr b="0" i="0" lang="en-US" sz="3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Phone number 732-833-4620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2"/>
              </a:buClr>
              <a:buSzPts val="2160"/>
              <a:buFont typeface="Noto Sans Symbols"/>
              <a:buChar char="⮞"/>
            </a:pPr>
            <a:r>
              <a:rPr b="0" i="0" lang="en-US" sz="3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Visit </a:t>
            </a:r>
            <a:r>
              <a:rPr lang="en-US" sz="3600"/>
              <a:t>our google classroom and </a:t>
            </a:r>
            <a:r>
              <a:rPr b="0" i="0" lang="en-US" sz="3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class page for updates to our schedule and other important events every </a:t>
            </a:r>
            <a:r>
              <a:rPr lang="en-US" sz="3600"/>
              <a:t>day</a:t>
            </a:r>
            <a:r>
              <a:rPr b="0" i="0" lang="en-US" sz="3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3"/>
          <p:cNvSpPr txBox="1"/>
          <p:nvPr>
            <p:ph idx="4294967295"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Question Time!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Documents and Settings\jsteider\Local Settings\Temporary Internet Files\Content.IE5\I8BRX6KS\MCDD00864_0000[1].wmf" id="143" name="Google Shape;14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62075" y="1600200"/>
            <a:ext cx="6562725" cy="4735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ook">
  <a:themeElements>
    <a:clrScheme name="Book">
      <a:dk1>
        <a:srgbClr val="000000"/>
      </a:dk1>
      <a:lt1>
        <a:srgbClr val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Book">
  <a:themeElements>
    <a:clrScheme name="Book">
      <a:dk1>
        <a:srgbClr val="000000"/>
      </a:dk1>
      <a:lt1>
        <a:srgbClr val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2009-09-09T19:35:56Z</dcterms:created>
  <dc:creator>Jackson BOE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