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858000" cy="9144000"/>
  <p:embeddedFontLst>
    <p:embeddedFont>
      <p:font typeface="Ribeye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1A201CE-B534-4530-8307-2020AD74F0D5}">
  <a:tblStyle styleId="{91A201CE-B534-4530-8307-2020AD74F0D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font" Target="fonts/Ribeye-regular.fnt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6:notes"/>
          <p:cNvSpPr/>
          <p:nvPr>
            <p:ph idx="2" type="sldImg"/>
          </p:nvPr>
        </p:nvSpPr>
        <p:spPr>
          <a:xfrm>
            <a:off x="1144588" y="695325"/>
            <a:ext cx="4568825" cy="34274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67" name="Google Shape;167;p6:notes"/>
          <p:cNvSpPr txBox="1"/>
          <p:nvPr>
            <p:ph idx="1" type="body"/>
          </p:nvPr>
        </p:nvSpPr>
        <p:spPr>
          <a:xfrm>
            <a:off x="685512" y="4343231"/>
            <a:ext cx="5486976" cy="41151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0075" lIns="80150" spcFirstLastPara="1" rIns="80150" wrap="square" tIns="400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8:notes"/>
          <p:cNvSpPr/>
          <p:nvPr>
            <p:ph idx="2" type="sldImg"/>
          </p:nvPr>
        </p:nvSpPr>
        <p:spPr>
          <a:xfrm>
            <a:off x="1144588" y="695325"/>
            <a:ext cx="4568825" cy="34274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4" name="Google Shape;174;p8:notes"/>
          <p:cNvSpPr txBox="1"/>
          <p:nvPr>
            <p:ph idx="1" type="body"/>
          </p:nvPr>
        </p:nvSpPr>
        <p:spPr>
          <a:xfrm>
            <a:off x="685512" y="4343231"/>
            <a:ext cx="5486976" cy="41151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0075" lIns="80150" spcFirstLastPara="1" rIns="80150" wrap="square" tIns="400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0:notes"/>
          <p:cNvSpPr/>
          <p:nvPr>
            <p:ph idx="2" type="sldImg"/>
          </p:nvPr>
        </p:nvSpPr>
        <p:spPr>
          <a:xfrm>
            <a:off x="1144588" y="695325"/>
            <a:ext cx="4568825" cy="34274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4" name="Google Shape;184;p10:notes"/>
          <p:cNvSpPr txBox="1"/>
          <p:nvPr>
            <p:ph idx="1" type="body"/>
          </p:nvPr>
        </p:nvSpPr>
        <p:spPr>
          <a:xfrm>
            <a:off x="685512" y="4343231"/>
            <a:ext cx="5486976" cy="41151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0075" lIns="80150" spcFirstLastPara="1" rIns="80150" wrap="square" tIns="400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3:notes"/>
          <p:cNvSpPr/>
          <p:nvPr>
            <p:ph idx="2" type="sldImg"/>
          </p:nvPr>
        </p:nvSpPr>
        <p:spPr>
          <a:xfrm>
            <a:off x="1144588" y="695325"/>
            <a:ext cx="4568825" cy="34274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96" name="Google Shape;196;p13:notes"/>
          <p:cNvSpPr txBox="1"/>
          <p:nvPr>
            <p:ph idx="1" type="body"/>
          </p:nvPr>
        </p:nvSpPr>
        <p:spPr>
          <a:xfrm>
            <a:off x="685512" y="4343231"/>
            <a:ext cx="5486976" cy="41151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0075" lIns="80150" spcFirstLastPara="1" rIns="80150" wrap="square" tIns="400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5:notes"/>
          <p:cNvSpPr/>
          <p:nvPr>
            <p:ph idx="2" type="sldImg"/>
          </p:nvPr>
        </p:nvSpPr>
        <p:spPr>
          <a:xfrm>
            <a:off x="1144588" y="695325"/>
            <a:ext cx="4568825" cy="34274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03" name="Google Shape;203;p15:notes"/>
          <p:cNvSpPr txBox="1"/>
          <p:nvPr>
            <p:ph idx="1" type="body"/>
          </p:nvPr>
        </p:nvSpPr>
        <p:spPr>
          <a:xfrm>
            <a:off x="685512" y="4343231"/>
            <a:ext cx="5486976" cy="41151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0075" lIns="80150" spcFirstLastPara="1" rIns="80150" wrap="square" tIns="400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440" y="2129984"/>
            <a:ext cx="7773120" cy="14703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67530" lvl="1" marL="67393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11315" lvl="2" marL="1036815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19640" lvl="3" marL="1451541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15268" lvl="4" marL="186626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10893" lvl="5" marL="2280994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19219" lvl="6" marL="269572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14846" lvl="7" marL="3110446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10472" lvl="8" marL="3525172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2321" y="3885528"/>
            <a:ext cx="6400800" cy="175266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2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8325" lvl="1" marL="414726" marR="0" rtl="0" algn="ctr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2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951" lvl="2" marL="829452" marR="0" rtl="0" algn="ctr">
              <a:lnSpc>
                <a:spcPct val="95000"/>
              </a:lnSpc>
              <a:spcBef>
                <a:spcPts val="1032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2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2278" lvl="3" marL="1244178" marR="0" rtl="0" algn="ctr">
              <a:lnSpc>
                <a:spcPct val="95000"/>
              </a:lnSpc>
              <a:spcBef>
                <a:spcPts val="77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7903" lvl="4" marL="1658904" marR="0" rtl="0" algn="ctr">
              <a:lnSpc>
                <a:spcPct val="95000"/>
              </a:lnSpc>
              <a:spcBef>
                <a:spcPts val="522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30" lvl="5" marL="2073631" marR="0" rtl="0" algn="ctr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1857" lvl="6" marL="2488357" marR="0" rtl="0" algn="ctr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7483" lvl="7" marL="2903083" marR="0" rtl="0" algn="ctr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109" lvl="8" marL="3317809" marR="0" rtl="0" algn="ctr">
              <a:lnSpc>
                <a:spcPct val="95000"/>
              </a:lnSpc>
              <a:spcBef>
                <a:spcPts val="261"/>
              </a:spcBef>
              <a:spcAft>
                <a:spcPts val="261"/>
              </a:spcAft>
              <a:buClr>
                <a:srgbClr val="000000"/>
              </a:buClr>
              <a:buSzPts val="1400"/>
              <a:buFont typeface="Times New Roman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64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94560" y="5921902"/>
            <a:ext cx="289728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900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6481" y="436367"/>
            <a:ext cx="8226720" cy="1143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67530" lvl="1" marL="67393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11315" lvl="2" marL="1036815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19640" lvl="3" marL="1451541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15268" lvl="4" marL="186626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10893" lvl="5" marL="2280994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19219" lvl="6" marL="269572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14846" lvl="7" marL="3110446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10472" lvl="8" marL="3525172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548593" y="-225690"/>
            <a:ext cx="3946014" cy="78681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5000"/>
              </a:lnSpc>
              <a:spcBef>
                <a:spcPts val="1032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5000"/>
              </a:lnSpc>
              <a:spcBef>
                <a:spcPts val="77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95000"/>
              </a:lnSpc>
              <a:spcBef>
                <a:spcPts val="522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lnSpc>
                <a:spcPct val="95000"/>
              </a:lnSpc>
              <a:spcBef>
                <a:spcPts val="261"/>
              </a:spcBef>
              <a:spcAft>
                <a:spcPts val="261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64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094560" y="5921902"/>
            <a:ext cx="289728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4900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5032524" y="2030723"/>
            <a:ext cx="5245031" cy="2056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67530" lvl="1" marL="67393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11315" lvl="2" marL="1036815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19640" lvl="3" marL="1451541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15268" lvl="4" marL="186626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10893" lvl="5" marL="2280994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19219" lvl="6" marL="269572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14846" lvl="7" marL="3110446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10472" lvl="8" marL="3525172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850045" y="42803"/>
            <a:ext cx="5245031" cy="60321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5000"/>
              </a:lnSpc>
              <a:spcBef>
                <a:spcPts val="1032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5000"/>
              </a:lnSpc>
              <a:spcBef>
                <a:spcPts val="77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95000"/>
              </a:lnSpc>
              <a:spcBef>
                <a:spcPts val="522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lnSpc>
                <a:spcPct val="95000"/>
              </a:lnSpc>
              <a:spcBef>
                <a:spcPts val="261"/>
              </a:spcBef>
              <a:spcAft>
                <a:spcPts val="261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64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094560" y="5921902"/>
            <a:ext cx="289728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4900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8" name="Google Shape;98;p1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9" name="Google Shape;99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0" name="Google Shape;100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1" name="Google Shape;101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6" name="Google Shape;10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7" name="Google Shape;10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Google Shape;111;p1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2" name="Google Shape;112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3" name="Google Shape;113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Google Shape;118;p1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9" name="Google Shape;119;p1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0" name="Google Shape;120;p1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1" name="Google Shape;121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6" name="Google Shape;126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7" name="Google Shape;127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1" name="Google Shape;131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2" name="Google Shape;132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6" name="Google Shape;136;p2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7" name="Google Shape;13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8" name="Google Shape;13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9" name="Google Shape;13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6481" y="436367"/>
            <a:ext cx="8226720" cy="1143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67530" lvl="1" marL="67393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11315" lvl="2" marL="1036815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19640" lvl="3" marL="1451541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15268" lvl="4" marL="186626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10893" lvl="5" marL="2280994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19219" lvl="6" marL="269572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14846" lvl="7" marL="3110446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10472" lvl="8" marL="3525172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587520" y="1735383"/>
            <a:ext cx="7868160" cy="39460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5000"/>
              </a:lnSpc>
              <a:spcBef>
                <a:spcPts val="1032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5000"/>
              </a:lnSpc>
              <a:spcBef>
                <a:spcPts val="77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95000"/>
              </a:lnSpc>
              <a:spcBef>
                <a:spcPts val="522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lnSpc>
                <a:spcPct val="95000"/>
              </a:lnSpc>
              <a:spcBef>
                <a:spcPts val="261"/>
              </a:spcBef>
              <a:spcAft>
                <a:spcPts val="261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64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094560" y="5921902"/>
            <a:ext cx="289728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4900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2" name="Google Shape;142;p2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3" name="Google Shape;143;p2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4" name="Google Shape;144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5" name="Google Shape;145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6" name="Google Shape;146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9" name="Google Shape;149;p23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0" name="Google Shape;150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1" name="Google Shape;151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2" name="Google Shape;152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5" name="Google Shape;155;p24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6" name="Google Shape;156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7" name="Google Shape;157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8" name="Google Shape;158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880" y="4406863"/>
            <a:ext cx="7771680" cy="1362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67530" lvl="1" marL="67393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11315" lvl="2" marL="1036815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19640" lvl="3" marL="1451541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15268" lvl="4" marL="186626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10893" lvl="5" marL="2280994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19219" lvl="6" marL="269572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14846" lvl="7" marL="3110446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10472" lvl="8" marL="3525172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880" y="2906225"/>
            <a:ext cx="7771680" cy="15006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5000"/>
              </a:lnSpc>
              <a:spcBef>
                <a:spcPts val="1032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5000"/>
              </a:lnSpc>
              <a:spcBef>
                <a:spcPts val="77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95000"/>
              </a:lnSpc>
              <a:spcBef>
                <a:spcPts val="522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lnSpc>
                <a:spcPct val="95000"/>
              </a:lnSpc>
              <a:spcBef>
                <a:spcPts val="261"/>
              </a:spcBef>
              <a:spcAft>
                <a:spcPts val="261"/>
              </a:spcAft>
              <a:buClr>
                <a:srgbClr val="000000"/>
              </a:buClr>
              <a:buSzPts val="1400"/>
              <a:buFont typeface="Times New Roman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64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094560" y="5921902"/>
            <a:ext cx="289728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4900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6481" y="436367"/>
            <a:ext cx="8226720" cy="1143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67530" lvl="1" marL="67393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11315" lvl="2" marL="1036815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19640" lvl="3" marL="1451541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15268" lvl="4" marL="186626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10893" lvl="5" marL="2280994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19219" lvl="6" marL="269572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14846" lvl="7" marL="3110446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10472" lvl="8" marL="3525172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587520" y="1735383"/>
            <a:ext cx="3864960" cy="39460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5000"/>
              </a:lnSpc>
              <a:spcBef>
                <a:spcPts val="1032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5000"/>
              </a:lnSpc>
              <a:spcBef>
                <a:spcPts val="771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95000"/>
              </a:lnSpc>
              <a:spcBef>
                <a:spcPts val="522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lnSpc>
                <a:spcPct val="95000"/>
              </a:lnSpc>
              <a:spcBef>
                <a:spcPts val="261"/>
              </a:spcBef>
              <a:spcAft>
                <a:spcPts val="261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590720" y="1735383"/>
            <a:ext cx="3864960" cy="39460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5000"/>
              </a:lnSpc>
              <a:spcBef>
                <a:spcPts val="1032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5000"/>
              </a:lnSpc>
              <a:spcBef>
                <a:spcPts val="771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95000"/>
              </a:lnSpc>
              <a:spcBef>
                <a:spcPts val="522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lnSpc>
                <a:spcPct val="95000"/>
              </a:lnSpc>
              <a:spcBef>
                <a:spcPts val="261"/>
              </a:spcBef>
              <a:spcAft>
                <a:spcPts val="261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64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094560" y="5921902"/>
            <a:ext cx="289728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4900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921" y="275070"/>
            <a:ext cx="8229600" cy="11420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67530" lvl="1" marL="67393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11315" lvl="2" marL="1036815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19640" lvl="3" marL="1451541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15268" lvl="4" marL="186626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10893" lvl="5" marL="2280994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19219" lvl="6" marL="269572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14846" lvl="7" marL="3110446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10472" lvl="8" marL="3525172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920" y="1535201"/>
            <a:ext cx="4039200" cy="63942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1" i="0" sz="2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1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5000"/>
              </a:lnSpc>
              <a:spcBef>
                <a:spcPts val="1032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5000"/>
              </a:lnSpc>
              <a:spcBef>
                <a:spcPts val="77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1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95000"/>
              </a:lnSpc>
              <a:spcBef>
                <a:spcPts val="522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1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1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1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1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lnSpc>
                <a:spcPct val="95000"/>
              </a:lnSpc>
              <a:spcBef>
                <a:spcPts val="261"/>
              </a:spcBef>
              <a:spcAft>
                <a:spcPts val="261"/>
              </a:spcAft>
              <a:buClr>
                <a:srgbClr val="000000"/>
              </a:buClr>
              <a:buSzPts val="1400"/>
              <a:buFont typeface="Times New Roman"/>
              <a:buNone/>
              <a:defRPr b="1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920" y="2174628"/>
            <a:ext cx="4039200" cy="39517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5000"/>
              </a:lnSpc>
              <a:spcBef>
                <a:spcPts val="1032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5000"/>
              </a:lnSpc>
              <a:spcBef>
                <a:spcPts val="771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95000"/>
              </a:lnSpc>
              <a:spcBef>
                <a:spcPts val="522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lnSpc>
                <a:spcPct val="95000"/>
              </a:lnSpc>
              <a:spcBef>
                <a:spcPts val="261"/>
              </a:spcBef>
              <a:spcAft>
                <a:spcPts val="261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441" y="1535201"/>
            <a:ext cx="4042080" cy="63942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1" i="0" sz="2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1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5000"/>
              </a:lnSpc>
              <a:spcBef>
                <a:spcPts val="1032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5000"/>
              </a:lnSpc>
              <a:spcBef>
                <a:spcPts val="77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1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95000"/>
              </a:lnSpc>
              <a:spcBef>
                <a:spcPts val="522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1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1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1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1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lnSpc>
                <a:spcPct val="95000"/>
              </a:lnSpc>
              <a:spcBef>
                <a:spcPts val="261"/>
              </a:spcBef>
              <a:spcAft>
                <a:spcPts val="261"/>
              </a:spcAft>
              <a:buClr>
                <a:srgbClr val="000000"/>
              </a:buClr>
              <a:buSzPts val="1400"/>
              <a:buFont typeface="Times New Roman"/>
              <a:buNone/>
              <a:defRPr b="1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441" y="2174628"/>
            <a:ext cx="4042080" cy="39517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5000"/>
              </a:lnSpc>
              <a:spcBef>
                <a:spcPts val="1032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5000"/>
              </a:lnSpc>
              <a:spcBef>
                <a:spcPts val="771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95000"/>
              </a:lnSpc>
              <a:spcBef>
                <a:spcPts val="522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lnSpc>
                <a:spcPct val="95000"/>
              </a:lnSpc>
              <a:spcBef>
                <a:spcPts val="261"/>
              </a:spcBef>
              <a:spcAft>
                <a:spcPts val="261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564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094560" y="5921902"/>
            <a:ext cx="289728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4900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56481" y="436367"/>
            <a:ext cx="8226720" cy="1143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67530" lvl="1" marL="67393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11315" lvl="2" marL="1036815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19640" lvl="3" marL="1451541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15268" lvl="4" marL="186626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10893" lvl="5" marL="2280994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19219" lvl="6" marL="269572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14846" lvl="7" marL="3110446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10472" lvl="8" marL="3525172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64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094560" y="5921902"/>
            <a:ext cx="289728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4900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64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094560" y="5921902"/>
            <a:ext cx="289728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4900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920" y="273629"/>
            <a:ext cx="3008160" cy="1160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67530" lvl="1" marL="67393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11315" lvl="2" marL="1036815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19640" lvl="3" marL="1451541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15268" lvl="4" marL="186626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10893" lvl="5" marL="2280994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19219" lvl="6" marL="269572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14846" lvl="7" marL="3110446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10472" lvl="8" marL="3525172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521" y="273629"/>
            <a:ext cx="5112000" cy="58527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5000"/>
              </a:lnSpc>
              <a:spcBef>
                <a:spcPts val="1032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5000"/>
              </a:lnSpc>
              <a:spcBef>
                <a:spcPts val="77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95000"/>
              </a:lnSpc>
              <a:spcBef>
                <a:spcPts val="522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lnSpc>
                <a:spcPct val="95000"/>
              </a:lnSpc>
              <a:spcBef>
                <a:spcPts val="261"/>
              </a:spcBef>
              <a:spcAft>
                <a:spcPts val="261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920" y="1434391"/>
            <a:ext cx="3008160" cy="46920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1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5000"/>
              </a:lnSpc>
              <a:spcBef>
                <a:spcPts val="1032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5000"/>
              </a:lnSpc>
              <a:spcBef>
                <a:spcPts val="77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95000"/>
              </a:lnSpc>
              <a:spcBef>
                <a:spcPts val="522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lnSpc>
                <a:spcPct val="95000"/>
              </a:lnSpc>
              <a:spcBef>
                <a:spcPts val="261"/>
              </a:spcBef>
              <a:spcAft>
                <a:spcPts val="261"/>
              </a:spcAft>
              <a:buClr>
                <a:srgbClr val="000000"/>
              </a:buClr>
              <a:buSzPts val="1400"/>
              <a:buFont typeface="Times New Roman"/>
              <a:buNone/>
              <a:defRPr b="0" i="0" sz="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64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094560" y="5921902"/>
            <a:ext cx="289728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4900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801" y="4800025"/>
            <a:ext cx="5486400" cy="56742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67530" lvl="1" marL="67393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11315" lvl="2" marL="1036815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19640" lvl="3" marL="1451541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15268" lvl="4" marL="186626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10893" lvl="5" marL="2280994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19219" lvl="6" marL="269572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14846" lvl="7" marL="3110446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10472" lvl="8" marL="3525172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801" y="612065"/>
            <a:ext cx="5486400" cy="411595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2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8325" lvl="1" marL="414726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2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951" lvl="2" marL="829452" marR="0" rtl="0" algn="l">
              <a:lnSpc>
                <a:spcPct val="95000"/>
              </a:lnSpc>
              <a:spcBef>
                <a:spcPts val="1032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2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2278" lvl="3" marL="1244178" marR="0" rtl="0" algn="l">
              <a:lnSpc>
                <a:spcPct val="95000"/>
              </a:lnSpc>
              <a:spcBef>
                <a:spcPts val="77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7903" lvl="4" marL="1658904" marR="0" rtl="0" algn="l">
              <a:lnSpc>
                <a:spcPct val="95000"/>
              </a:lnSpc>
              <a:spcBef>
                <a:spcPts val="522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30" lvl="5" marL="2073631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1857" lvl="6" marL="2488357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7483" lvl="7" marL="2903083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109" lvl="8" marL="3317809" marR="0" rtl="0" algn="l">
              <a:lnSpc>
                <a:spcPct val="95000"/>
              </a:lnSpc>
              <a:spcBef>
                <a:spcPts val="261"/>
              </a:spcBef>
              <a:spcAft>
                <a:spcPts val="261"/>
              </a:spcAft>
              <a:buClr>
                <a:srgbClr val="000000"/>
              </a:buClr>
              <a:buSzPts val="1400"/>
              <a:buFont typeface="Times New Roman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801" y="5367444"/>
            <a:ext cx="5486400" cy="8050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1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5000"/>
              </a:lnSpc>
              <a:spcBef>
                <a:spcPts val="1032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5000"/>
              </a:lnSpc>
              <a:spcBef>
                <a:spcPts val="77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95000"/>
              </a:lnSpc>
              <a:spcBef>
                <a:spcPts val="522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lnSpc>
                <a:spcPct val="95000"/>
              </a:lnSpc>
              <a:spcBef>
                <a:spcPts val="261"/>
              </a:spcBef>
              <a:spcAft>
                <a:spcPts val="261"/>
              </a:spcAft>
              <a:buClr>
                <a:srgbClr val="000000"/>
              </a:buClr>
              <a:buSzPts val="1400"/>
              <a:buFont typeface="Times New Roman"/>
              <a:buNone/>
              <a:defRPr b="0" i="0" sz="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64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094560" y="5921902"/>
            <a:ext cx="289728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4900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6481" y="436367"/>
            <a:ext cx="8226720" cy="1143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67530" lvl="1" marL="67393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11315" lvl="2" marL="1036815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19640" lvl="3" marL="1451541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15268" lvl="4" marL="186626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10893" lvl="5" marL="2280994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19219" lvl="6" marL="269572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14846" lvl="7" marL="3110446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10472" lvl="8" marL="3525172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587520" y="1735383"/>
            <a:ext cx="7868160" cy="39460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5000"/>
              </a:lnSpc>
              <a:spcBef>
                <a:spcPts val="1032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5000"/>
              </a:lnSpc>
              <a:spcBef>
                <a:spcPts val="77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95000"/>
              </a:lnSpc>
              <a:spcBef>
                <a:spcPts val="522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lnSpc>
                <a:spcPct val="95000"/>
              </a:lnSpc>
              <a:spcBef>
                <a:spcPts val="261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lnSpc>
                <a:spcPct val="95000"/>
              </a:lnSpc>
              <a:spcBef>
                <a:spcPts val="261"/>
              </a:spcBef>
              <a:spcAft>
                <a:spcPts val="261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64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94560" y="5921902"/>
            <a:ext cx="289728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90081" y="5921902"/>
            <a:ext cx="2128320" cy="470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5"/>
          <p:cNvSpPr txBox="1"/>
          <p:nvPr>
            <p:ph type="ctrTitle"/>
          </p:nvPr>
        </p:nvSpPr>
        <p:spPr>
          <a:xfrm>
            <a:off x="355680" y="609600"/>
            <a:ext cx="8363520" cy="5271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rPr>
              <a:t>Chemical reactions alter arrangements of atoms</a:t>
            </a:r>
            <a:endParaRPr b="0" i="0" sz="8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4"/>
          <p:cNvSpPr txBox="1"/>
          <p:nvPr>
            <p:ph type="title"/>
          </p:nvPr>
        </p:nvSpPr>
        <p:spPr>
          <a:xfrm>
            <a:off x="304800" y="228600"/>
            <a:ext cx="8534400" cy="135124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Thermodynamics</a:t>
            </a:r>
            <a:endParaRPr b="1" i="0" sz="4900" u="none" cap="none" strike="noStrik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34"/>
          <p:cNvSpPr txBox="1"/>
          <p:nvPr>
            <p:ph idx="1" type="body"/>
          </p:nvPr>
        </p:nvSpPr>
        <p:spPr>
          <a:xfrm>
            <a:off x="457200" y="1219200"/>
            <a:ext cx="8153400" cy="51053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275">
            <a:noAutofit/>
          </a:bodyPr>
          <a:lstStyle/>
          <a:p>
            <a:pPr indent="-311045" lvl="0" marL="311045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 chemical reactions occur, </a:t>
            </a:r>
            <a:r>
              <a:rPr b="1" i="0" lang="en-US" sz="4000" u="sng" cap="none" strike="noStrik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energy</a:t>
            </a:r>
            <a:r>
              <a:rPr b="1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converted. (Potential chemical energy is released)</a:t>
            </a:r>
            <a:endParaRPr/>
          </a:p>
          <a:p>
            <a:pPr indent="-311045" lvl="0" marL="311045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process is called </a:t>
            </a:r>
            <a:r>
              <a:rPr b="1" i="0" lang="en-US" sz="40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thermodynamics</a:t>
            </a:r>
            <a:r>
              <a:rPr b="1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“thermo” meaning heat, which we know is a measure of energy.</a:t>
            </a:r>
            <a:endParaRPr b="1" i="0" sz="4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5"/>
          <p:cNvSpPr txBox="1"/>
          <p:nvPr>
            <p:ph type="title"/>
          </p:nvPr>
        </p:nvSpPr>
        <p:spPr>
          <a:xfrm>
            <a:off x="456481" y="228599"/>
            <a:ext cx="8226720" cy="990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Exothermic or Endothermic</a:t>
            </a:r>
            <a:endParaRPr b="1" i="0" sz="4900" u="none" cap="none" strike="noStrik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>
            <p:ph idx="1" type="body"/>
          </p:nvPr>
        </p:nvSpPr>
        <p:spPr>
          <a:xfrm>
            <a:off x="587520" y="1066800"/>
            <a:ext cx="7868160" cy="46145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275">
            <a:noAutofit/>
          </a:bodyPr>
          <a:lstStyle/>
          <a:p>
            <a:pPr indent="-311045" lvl="0" marL="311045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the chemical reaction gives off heat, it is </a:t>
            </a:r>
            <a:r>
              <a:rPr b="1" i="0" lang="en-US" sz="40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exothermic</a:t>
            </a:r>
            <a:r>
              <a:rPr b="1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“Exo” means “</a:t>
            </a:r>
            <a:r>
              <a:rPr b="1" i="0" lang="en-US" sz="40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external</a:t>
            </a:r>
            <a:r>
              <a:rPr b="1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”, like exit. </a:t>
            </a:r>
            <a:endParaRPr/>
          </a:p>
          <a:p>
            <a:pPr indent="-311045" lvl="0" marL="311045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9F06B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Would this feel hot or cold? ___</a:t>
            </a:r>
            <a:endParaRPr/>
          </a:p>
          <a:p>
            <a:pPr indent="-311045" lvl="0" marL="311045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the chemical reaction absorbs heat, it is </a:t>
            </a:r>
            <a:r>
              <a:rPr b="1" i="0" lang="en-US" sz="40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endothermic</a:t>
            </a:r>
            <a:r>
              <a:rPr b="1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“Endo” means “</a:t>
            </a:r>
            <a:r>
              <a:rPr b="1" i="0" lang="en-US" sz="40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within</a:t>
            </a:r>
            <a:r>
              <a:rPr b="1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”, like “endoscope”.</a:t>
            </a:r>
            <a:endParaRPr/>
          </a:p>
          <a:p>
            <a:pPr indent="-311045" lvl="0" marL="311045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9F06B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Would this feel hot or cold? ___</a:t>
            </a:r>
            <a:endParaRPr/>
          </a:p>
          <a:p>
            <a:pPr indent="-311045" lvl="0" marL="311045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None/>
            </a:pPr>
            <a:r>
              <a:t/>
            </a:r>
            <a:endParaRPr b="1" i="0" sz="4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6"/>
          <p:cNvSpPr/>
          <p:nvPr/>
        </p:nvSpPr>
        <p:spPr>
          <a:xfrm>
            <a:off x="355680" y="387400"/>
            <a:ext cx="8363520" cy="6639397"/>
          </a:xfrm>
          <a:prstGeom prst="rect">
            <a:avLst/>
          </a:prstGeom>
          <a:noFill/>
          <a:ln>
            <a:noFill/>
          </a:ln>
        </p:spPr>
        <p:txBody>
          <a:bodyPr anchorCtr="0" anchor="t" bIns="41450" lIns="82925" spcFirstLastPara="1" rIns="82925" wrap="square" tIns="414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rPr b="0" i="0" lang="en-US" sz="7300" u="none" cap="none" strike="noStrike">
                <a:solidFill>
                  <a:schemeClr val="dk1"/>
                </a:solidFill>
                <a:latin typeface="Ribeye"/>
                <a:ea typeface="Ribeye"/>
                <a:cs typeface="Ribeye"/>
                <a:sym typeface="Ribeye"/>
              </a:rPr>
              <a:t>Circle your level of understanding of these concepts: </a:t>
            </a:r>
            <a:endParaRPr b="0" i="0" sz="91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Ribeye"/>
              <a:ea typeface="Ribeye"/>
              <a:cs typeface="Ribeye"/>
              <a:sym typeface="Ribey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rPr b="1" i="0" lang="en-US" sz="18900" u="none" cap="none" strike="noStrike">
                <a:solidFill>
                  <a:schemeClr val="dk1"/>
                </a:solidFill>
                <a:latin typeface="Ribeye"/>
                <a:ea typeface="Ribeye"/>
                <a:cs typeface="Ribeye"/>
                <a:sym typeface="Ribeye"/>
              </a:rPr>
              <a:t>1 2 3	 4</a:t>
            </a:r>
            <a:endParaRPr b="0" i="0" sz="18900" u="none" cap="none" strike="noStrike">
              <a:solidFill>
                <a:schemeClr val="dk1"/>
              </a:solidFill>
              <a:latin typeface="Ribeye"/>
              <a:ea typeface="Ribeye"/>
              <a:cs typeface="Ribeye"/>
              <a:sym typeface="Ribey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6"/>
          <p:cNvSpPr txBox="1"/>
          <p:nvPr>
            <p:ph type="title"/>
          </p:nvPr>
        </p:nvSpPr>
        <p:spPr>
          <a:xfrm>
            <a:off x="0" y="180019"/>
            <a:ext cx="9144000" cy="10397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43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9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rPr>
              <a:t>Physical Properties</a:t>
            </a:r>
            <a:endParaRPr/>
          </a:p>
        </p:txBody>
      </p:sp>
      <p:sp>
        <p:nvSpPr>
          <p:cNvPr id="170" name="Google Shape;170;p26"/>
          <p:cNvSpPr txBox="1"/>
          <p:nvPr>
            <p:ph idx="1" type="body"/>
          </p:nvPr>
        </p:nvSpPr>
        <p:spPr>
          <a:xfrm>
            <a:off x="414720" y="1009546"/>
            <a:ext cx="8294400" cy="564251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5125">
            <a:noAutofit/>
          </a:bodyPr>
          <a:lstStyle/>
          <a:p>
            <a:pPr indent="-302786" lvl="0" marL="391686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1980"/>
              <a:buFont typeface="Noto Sans Symbols"/>
              <a:buChar char="●"/>
            </a:pPr>
            <a:r>
              <a:rPr b="1" i="0" lang="en-US" sz="4400" u="sng" cap="none" strike="noStrike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Physical properties</a:t>
            </a:r>
            <a:r>
              <a:rPr b="0" i="0" lang="en-US" sz="4400" u="none" cap="none" strike="noStrike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describe a substance</a:t>
            </a:r>
            <a:endParaRPr/>
          </a:p>
          <a:p>
            <a:pPr indent="-302786" lvl="0" marL="391686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None/>
            </a:pPr>
            <a:r>
              <a:rPr b="1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b="1" i="0" lang="en-US" sz="44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Definition</a:t>
            </a:r>
            <a:r>
              <a:rPr b="1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1" i="0" lang="en-US" sz="44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characteristics</a:t>
            </a:r>
            <a:r>
              <a:rPr b="1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a substance that can be observed </a:t>
            </a:r>
            <a:r>
              <a:rPr b="1" i="0" lang="en-US" sz="44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without</a:t>
            </a:r>
            <a:r>
              <a:rPr b="1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changing the </a:t>
            </a:r>
            <a:r>
              <a:rPr b="1" i="0" lang="en-US" sz="44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identity</a:t>
            </a:r>
            <a:r>
              <a:rPr b="1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the substance.</a:t>
            </a:r>
            <a:endParaRPr/>
          </a:p>
          <a:p>
            <a:pPr indent="-302786" lvl="0" marL="391686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None/>
            </a:pPr>
            <a:r>
              <a:rPr b="1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Examples: shape, size, and </a:t>
            </a:r>
            <a:r>
              <a:rPr b="1" i="0" lang="en-US" sz="44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volume</a:t>
            </a:r>
            <a:r>
              <a:rPr b="1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27"/>
          <p:cNvPicPr preferRelativeResize="0"/>
          <p:nvPr/>
        </p:nvPicPr>
        <p:blipFill rotWithShape="1">
          <a:blip r:embed="rId3">
            <a:alphaModFix/>
          </a:blip>
          <a:srcRect b="7165" l="0" r="14635" t="0"/>
          <a:stretch/>
        </p:blipFill>
        <p:spPr>
          <a:xfrm>
            <a:off x="4352423" y="3359872"/>
            <a:ext cx="4090297" cy="2903345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27"/>
          <p:cNvSpPr txBox="1"/>
          <p:nvPr>
            <p:ph type="title"/>
          </p:nvPr>
        </p:nvSpPr>
        <p:spPr>
          <a:xfrm>
            <a:off x="456481" y="436366"/>
            <a:ext cx="8228160" cy="1144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43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9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rPr>
              <a:t>Density</a:t>
            </a:r>
            <a:endParaRPr/>
          </a:p>
        </p:txBody>
      </p:sp>
      <p:sp>
        <p:nvSpPr>
          <p:cNvPr id="178" name="Google Shape;178;p27"/>
          <p:cNvSpPr txBox="1"/>
          <p:nvPr>
            <p:ph idx="1" type="body"/>
          </p:nvPr>
        </p:nvSpPr>
        <p:spPr>
          <a:xfrm>
            <a:off x="424801" y="1444472"/>
            <a:ext cx="8294399" cy="44529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5125">
            <a:noAutofit/>
          </a:bodyPr>
          <a:lstStyle/>
          <a:p>
            <a:pPr indent="-10686" lvl="0" marL="391686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1800"/>
              <a:buFont typeface="Noto Sans Symbols"/>
              <a:buChar char="●"/>
            </a:pPr>
            <a:r>
              <a:rPr b="1" i="0" lang="en-US" sz="40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Definition</a:t>
            </a:r>
            <a:r>
              <a:rPr b="1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measure of the amount of </a:t>
            </a:r>
            <a:r>
              <a:rPr b="1" i="0" lang="en-US" sz="40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matter</a:t>
            </a:r>
            <a:r>
              <a:rPr b="1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present in a given </a:t>
            </a:r>
            <a:r>
              <a:rPr b="1" i="0" lang="en-US" sz="40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volume</a:t>
            </a:r>
            <a:r>
              <a:rPr b="1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a substance. (g/cm</a:t>
            </a:r>
            <a:r>
              <a:rPr b="1" baseline="30000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</a:t>
            </a:r>
            <a:r>
              <a:rPr b="1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 g/mL)</a:t>
            </a:r>
            <a:endParaRPr/>
          </a:p>
          <a:p>
            <a:pPr indent="-10686" lvl="0" marL="391686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Clr>
                <a:srgbClr val="008080"/>
              </a:buClr>
              <a:buSzPts val="1800"/>
              <a:buFont typeface="Noto Sans Symbols"/>
              <a:buChar char="●"/>
            </a:pPr>
            <a:r>
              <a:rPr b="1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 = </a:t>
            </a:r>
            <a:r>
              <a:rPr b="1" i="0" lang="en-US" sz="40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Density</a:t>
            </a:r>
            <a:endParaRPr/>
          </a:p>
          <a:p>
            <a:pPr indent="-10686" lvl="0" marL="391686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Clr>
                <a:srgbClr val="008080"/>
              </a:buClr>
              <a:buSzPts val="1800"/>
              <a:buFont typeface="Noto Sans Symbols"/>
              <a:buChar char="●"/>
            </a:pPr>
            <a:r>
              <a:rPr b="1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 = </a:t>
            </a:r>
            <a:r>
              <a:rPr b="1" i="0" lang="en-US" sz="40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Mass</a:t>
            </a:r>
            <a:endParaRPr/>
          </a:p>
          <a:p>
            <a:pPr indent="-10686" lvl="0" marL="391686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Clr>
                <a:srgbClr val="008080"/>
              </a:buClr>
              <a:buSzPts val="1800"/>
              <a:buFont typeface="Noto Sans Symbols"/>
              <a:buChar char="●"/>
            </a:pPr>
            <a:r>
              <a:rPr b="1" i="0" lang="en-US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= </a:t>
            </a:r>
            <a:r>
              <a:rPr b="1" i="0" lang="en-US" sz="40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Volume</a:t>
            </a:r>
            <a:endParaRPr/>
          </a:p>
          <a:p>
            <a:pPr indent="-219918" lvl="0" marL="391686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Clr>
                <a:srgbClr val="008080"/>
              </a:buClr>
              <a:buSzPts val="1305"/>
              <a:buFont typeface="Noto Sans Symbols"/>
              <a:buNone/>
            </a:pPr>
            <a:r>
              <a:t/>
            </a:r>
            <a:endParaRPr b="0" i="0" sz="29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9" name="Google Shape;179;p27"/>
          <p:cNvPicPr preferRelativeResize="0"/>
          <p:nvPr/>
        </p:nvPicPr>
        <p:blipFill rotWithShape="1">
          <a:blip r:embed="rId4">
            <a:alphaModFix/>
          </a:blip>
          <a:srcRect b="4424" l="0" r="0" t="0"/>
          <a:stretch/>
        </p:blipFill>
        <p:spPr>
          <a:xfrm>
            <a:off x="6465601" y="-1"/>
            <a:ext cx="2678399" cy="1493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7"/>
          <p:cNvPicPr preferRelativeResize="0"/>
          <p:nvPr/>
        </p:nvPicPr>
        <p:blipFill rotWithShape="1">
          <a:blip r:embed="rId4">
            <a:alphaModFix/>
          </a:blip>
          <a:srcRect b="4424" l="0" r="0" t="0"/>
          <a:stretch/>
        </p:blipFill>
        <p:spPr>
          <a:xfrm>
            <a:off x="1" y="0"/>
            <a:ext cx="2678399" cy="14934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8"/>
          <p:cNvSpPr txBox="1"/>
          <p:nvPr>
            <p:ph type="title"/>
          </p:nvPr>
        </p:nvSpPr>
        <p:spPr>
          <a:xfrm>
            <a:off x="456481" y="436366"/>
            <a:ext cx="8228160" cy="780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43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9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rPr>
              <a:t>Physical Changes</a:t>
            </a:r>
            <a:endParaRPr/>
          </a:p>
        </p:txBody>
      </p:sp>
      <p:sp>
        <p:nvSpPr>
          <p:cNvPr id="187" name="Google Shape;187;p28"/>
          <p:cNvSpPr txBox="1"/>
          <p:nvPr>
            <p:ph idx="1" type="body"/>
          </p:nvPr>
        </p:nvSpPr>
        <p:spPr>
          <a:xfrm>
            <a:off x="286560" y="1216928"/>
            <a:ext cx="8363520" cy="47611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5125">
            <a:noAutofit/>
          </a:bodyPr>
          <a:lstStyle/>
          <a:p>
            <a:pPr indent="-302786" lvl="0" marL="391686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1980"/>
              <a:buFont typeface="Noto Sans Symbols"/>
              <a:buChar char="●"/>
            </a:pPr>
            <a:r>
              <a:rPr b="1" i="0" lang="en-US" sz="44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Definition</a:t>
            </a:r>
            <a:r>
              <a:rPr b="1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Change in any </a:t>
            </a:r>
            <a:r>
              <a:rPr b="1" i="0" lang="en-US" sz="44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physical</a:t>
            </a:r>
            <a:r>
              <a:rPr b="1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property of a substance, </a:t>
            </a:r>
            <a:r>
              <a:rPr b="1" i="0" lang="en-US" sz="44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</a:t>
            </a:r>
            <a:r>
              <a:rPr b="1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the substance itself.</a:t>
            </a:r>
            <a:endParaRPr/>
          </a:p>
          <a:p>
            <a:pPr indent="-302786" lvl="0" marL="391686" marR="0" rtl="0" algn="l">
              <a:lnSpc>
                <a:spcPct val="85000"/>
              </a:lnSpc>
              <a:spcBef>
                <a:spcPts val="1293"/>
              </a:spcBef>
              <a:spcAft>
                <a:spcPts val="0"/>
              </a:spcAft>
              <a:buNone/>
            </a:pPr>
            <a:r>
              <a:rPr b="1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Ex: stretching a rubber band</a:t>
            </a:r>
            <a:endParaRPr/>
          </a:p>
          <a:p>
            <a:pPr indent="-302786" lvl="0" marL="391686" marR="0" rtl="0" algn="l">
              <a:lnSpc>
                <a:spcPct val="85000"/>
              </a:lnSpc>
              <a:spcBef>
                <a:spcPts val="1293"/>
              </a:spcBef>
              <a:spcAft>
                <a:spcPts val="0"/>
              </a:spcAft>
              <a:buClr>
                <a:srgbClr val="008080"/>
              </a:buClr>
              <a:buSzPts val="1980"/>
              <a:buFont typeface="Noto Sans Symbols"/>
              <a:buChar char="●"/>
            </a:pPr>
            <a:r>
              <a:rPr b="1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Change in a substance's </a:t>
            </a:r>
            <a:r>
              <a:rPr b="1" i="0" lang="en-US" sz="44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state of matter</a:t>
            </a:r>
            <a:r>
              <a:rPr b="1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a physical change.</a:t>
            </a:r>
            <a:endParaRPr/>
          </a:p>
          <a:p>
            <a:pPr indent="-302786" lvl="0" marL="391686" marR="0" rtl="0" algn="l">
              <a:lnSpc>
                <a:spcPct val="85000"/>
              </a:lnSpc>
              <a:spcBef>
                <a:spcPts val="1293"/>
              </a:spcBef>
              <a:spcAft>
                <a:spcPts val="0"/>
              </a:spcAft>
              <a:buNone/>
            </a:pPr>
            <a:r>
              <a:rPr b="1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Ex: </a:t>
            </a:r>
            <a:r>
              <a:rPr b="1" i="0" lang="en-US" sz="44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water to ice- still H</a:t>
            </a:r>
            <a:r>
              <a:rPr b="1" baseline="-25000" i="0" lang="en-US" sz="44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44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endParaRPr/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9"/>
          <p:cNvSpPr/>
          <p:nvPr/>
        </p:nvSpPr>
        <p:spPr>
          <a:xfrm>
            <a:off x="355680" y="387400"/>
            <a:ext cx="8363520" cy="6639397"/>
          </a:xfrm>
          <a:prstGeom prst="rect">
            <a:avLst/>
          </a:prstGeom>
          <a:noFill/>
          <a:ln>
            <a:noFill/>
          </a:ln>
        </p:spPr>
        <p:txBody>
          <a:bodyPr anchorCtr="0" anchor="t" bIns="41450" lIns="82925" spcFirstLastPara="1" rIns="82925" wrap="square" tIns="414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rPr b="0" i="0" lang="en-US" sz="7300" u="none" cap="none" strike="noStrike">
                <a:solidFill>
                  <a:schemeClr val="dk1"/>
                </a:solidFill>
                <a:latin typeface="Ribeye"/>
                <a:ea typeface="Ribeye"/>
                <a:cs typeface="Ribeye"/>
                <a:sym typeface="Ribeye"/>
              </a:rPr>
              <a:t>Circle your level of understanding of these concepts: </a:t>
            </a:r>
            <a:endParaRPr b="0" i="0" sz="91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Ribeye"/>
              <a:ea typeface="Ribeye"/>
              <a:cs typeface="Ribeye"/>
              <a:sym typeface="Ribey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rPr b="1" i="0" lang="en-US" sz="18900" u="none" cap="none" strike="noStrike">
                <a:solidFill>
                  <a:schemeClr val="dk1"/>
                </a:solidFill>
                <a:latin typeface="Ribeye"/>
                <a:ea typeface="Ribeye"/>
                <a:cs typeface="Ribeye"/>
                <a:sym typeface="Ribeye"/>
              </a:rPr>
              <a:t>1 2 3	 4</a:t>
            </a:r>
            <a:endParaRPr b="0" i="0" sz="18900" u="none" cap="none" strike="noStrike">
              <a:solidFill>
                <a:schemeClr val="dk1"/>
              </a:solidFill>
              <a:latin typeface="Ribeye"/>
              <a:ea typeface="Ribeye"/>
              <a:cs typeface="Ribeye"/>
              <a:sym typeface="Ribey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0"/>
          <p:cNvSpPr txBox="1"/>
          <p:nvPr>
            <p:ph type="title"/>
          </p:nvPr>
        </p:nvSpPr>
        <p:spPr>
          <a:xfrm>
            <a:off x="424800" y="249146"/>
            <a:ext cx="8228160" cy="849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43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9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rPr>
              <a:t>Chemical Changes</a:t>
            </a:r>
            <a:endParaRPr/>
          </a:p>
        </p:txBody>
      </p:sp>
      <p:sp>
        <p:nvSpPr>
          <p:cNvPr id="199" name="Google Shape;199;p30"/>
          <p:cNvSpPr txBox="1"/>
          <p:nvPr>
            <p:ph idx="1" type="body"/>
          </p:nvPr>
        </p:nvSpPr>
        <p:spPr>
          <a:xfrm>
            <a:off x="217440" y="1009545"/>
            <a:ext cx="8570880" cy="50462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5125">
            <a:noAutofit/>
          </a:bodyPr>
          <a:lstStyle/>
          <a:p>
            <a:pPr indent="-302785" lvl="0" marL="391686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1832"/>
              <a:buFont typeface="Noto Sans Symbols"/>
              <a:buChar char="●"/>
            </a:pPr>
            <a:r>
              <a:rPr b="1" i="0" lang="en-US" sz="407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Definition</a:t>
            </a:r>
            <a:r>
              <a:rPr b="1" i="0" lang="en-US" sz="407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The </a:t>
            </a:r>
            <a:r>
              <a:rPr b="1" i="0" lang="en-US" sz="4070" u="sng" cap="none" strike="noStrike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CHANGE</a:t>
            </a:r>
            <a:r>
              <a:rPr b="1" i="0" lang="en-US" sz="407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one substance into another substance.</a:t>
            </a:r>
            <a:endParaRPr/>
          </a:p>
          <a:p>
            <a:pPr indent="-525343" lvl="1" marL="1566743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None/>
            </a:pPr>
            <a:r>
              <a:rPr b="1" i="0" lang="en-US" sz="407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Ex: Wood </a:t>
            </a:r>
            <a:r>
              <a:rPr b="1" i="0" lang="en-US" sz="407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burning</a:t>
            </a:r>
            <a:r>
              <a:rPr b="1" i="0" lang="en-US" sz="407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(flammable) or an iron fence </a:t>
            </a:r>
            <a:r>
              <a:rPr b="1" i="0" lang="en-US" sz="407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rusting</a:t>
            </a:r>
            <a:endParaRPr/>
          </a:p>
          <a:p>
            <a:pPr indent="-302785" lvl="0" marL="391686" marR="0" rtl="0" algn="l">
              <a:lnSpc>
                <a:spcPct val="95000"/>
              </a:lnSpc>
              <a:spcBef>
                <a:spcPts val="1032"/>
              </a:spcBef>
              <a:spcAft>
                <a:spcPts val="0"/>
              </a:spcAft>
              <a:buClr>
                <a:srgbClr val="008080"/>
              </a:buClr>
              <a:buSzPts val="1832"/>
              <a:buFont typeface="Noto Sans Symbols"/>
              <a:buChar char="●"/>
            </a:pPr>
            <a:r>
              <a:rPr b="1" i="0" lang="en-US" sz="407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During a chemical change, combinations of atoms are </a:t>
            </a:r>
            <a:r>
              <a:rPr b="1" i="1" lang="en-US" sz="407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rearranged</a:t>
            </a:r>
            <a:r>
              <a:rPr b="1" i="0" lang="en-US" sz="407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 make </a:t>
            </a:r>
            <a:r>
              <a:rPr b="1" i="0" lang="en-US" sz="407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</a:t>
            </a:r>
            <a:r>
              <a:rPr b="1" i="0" lang="en-US" sz="407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substances.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1"/>
          <p:cNvSpPr txBox="1"/>
          <p:nvPr>
            <p:ph type="title"/>
          </p:nvPr>
        </p:nvSpPr>
        <p:spPr>
          <a:xfrm>
            <a:off x="456481" y="315393"/>
            <a:ext cx="8228160" cy="138830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43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9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rPr>
              <a:t>Signs of a Chemical Change</a:t>
            </a:r>
            <a:endParaRPr/>
          </a:p>
        </p:txBody>
      </p:sp>
      <p:sp>
        <p:nvSpPr>
          <p:cNvPr id="206" name="Google Shape;206;p31"/>
          <p:cNvSpPr txBox="1"/>
          <p:nvPr>
            <p:ph idx="1" type="body"/>
          </p:nvPr>
        </p:nvSpPr>
        <p:spPr>
          <a:xfrm>
            <a:off x="609600" y="1676400"/>
            <a:ext cx="7869600" cy="425225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5125">
            <a:noAutofit/>
          </a:bodyPr>
          <a:lstStyle/>
          <a:p>
            <a:pPr indent="-302786" lvl="0" marL="391686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2430"/>
              <a:buFont typeface="Noto Sans Symbols"/>
              <a:buChar char="●"/>
            </a:pPr>
            <a:r>
              <a:rPr b="1" i="0" lang="en-US" sz="5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Change in </a:t>
            </a:r>
            <a:r>
              <a:rPr b="1" i="0" lang="en-US" sz="54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temperature</a:t>
            </a:r>
            <a:endParaRPr/>
          </a:p>
          <a:p>
            <a:pPr indent="-302786" lvl="0" marL="391686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Clr>
                <a:srgbClr val="008080"/>
              </a:buClr>
              <a:buSzPts val="2430"/>
              <a:buFont typeface="Noto Sans Symbols"/>
              <a:buChar char="●"/>
            </a:pPr>
            <a:r>
              <a:rPr b="1" i="0" lang="en-US" sz="5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Change in </a:t>
            </a:r>
            <a:r>
              <a:rPr b="1" i="0" lang="en-US" sz="54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color</a:t>
            </a:r>
            <a:endParaRPr/>
          </a:p>
          <a:p>
            <a:pPr indent="-302786" lvl="0" marL="391686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Clr>
                <a:srgbClr val="008080"/>
              </a:buClr>
              <a:buSzPts val="2430"/>
              <a:buFont typeface="Noto Sans Symbols"/>
              <a:buChar char="●"/>
            </a:pPr>
            <a:r>
              <a:rPr b="1" i="0" lang="en-US" sz="5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Formation of </a:t>
            </a:r>
            <a:r>
              <a:rPr b="1" i="0" lang="en-US" sz="54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bubbles</a:t>
            </a:r>
            <a:endParaRPr/>
          </a:p>
          <a:p>
            <a:pPr indent="-302786" lvl="0" marL="391686" marR="0" rtl="0" algn="l">
              <a:lnSpc>
                <a:spcPct val="95000"/>
              </a:lnSpc>
              <a:spcBef>
                <a:spcPts val="1293"/>
              </a:spcBef>
              <a:spcAft>
                <a:spcPts val="0"/>
              </a:spcAft>
              <a:buClr>
                <a:srgbClr val="008080"/>
              </a:buClr>
              <a:buSzPts val="2430"/>
              <a:buFont typeface="Noto Sans Symbols"/>
              <a:buChar char="●"/>
            </a:pPr>
            <a:r>
              <a:rPr b="1" i="0" lang="en-US" sz="5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Formation of a </a:t>
            </a:r>
            <a:r>
              <a:rPr b="1" i="0" lang="en-US" sz="54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solid</a:t>
            </a:r>
            <a:endParaRPr/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1" name="Google Shape;211;p32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{91A201CE-B534-4530-8307-2020AD74F0D5}</a:tableStyleId>
              </a:tblPr>
              <a:tblGrid>
                <a:gridCol w="4572000"/>
                <a:gridCol w="4572000"/>
              </a:tblGrid>
              <a:tr h="11076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5400" u="none" cap="none" strike="noStrike"/>
                        <a:t>Physical</a:t>
                      </a:r>
                      <a:endParaRPr b="1" sz="5400" u="none" cap="none" strike="noStrike"/>
                    </a:p>
                  </a:txBody>
                  <a:tcPr marT="45725" marB="45725" marR="95650" marL="956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5400" u="none" cap="none" strike="noStrike"/>
                        <a:t>Chemical</a:t>
                      </a:r>
                      <a:endParaRPr b="1" sz="5400" u="none" cap="none" strike="noStrike"/>
                    </a:p>
                  </a:txBody>
                  <a:tcPr marT="45725" marB="45725" marR="95650" marL="95650"/>
                </a:tc>
              </a:tr>
              <a:tr h="1911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4400" u="none" cap="none" strike="noStrike"/>
                        <a:t>Changes the </a:t>
                      </a:r>
                      <a:r>
                        <a:rPr b="1" lang="en-US" sz="4400" u="sng" cap="none" strike="noStrike"/>
                        <a:t>arrangement</a:t>
                      </a:r>
                      <a:r>
                        <a:rPr b="1" lang="en-US" sz="4400" u="none" cap="none" strike="noStrike"/>
                        <a:t> of molecules, closer or further apart</a:t>
                      </a:r>
                      <a:endParaRPr b="1" sz="4400"/>
                    </a:p>
                  </a:txBody>
                  <a:tcPr marT="45725" marB="45725" marR="95650" marL="956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4400"/>
                        <a:t>Rearranges atoms into different, new </a:t>
                      </a:r>
                      <a:r>
                        <a:rPr b="1" lang="en-US" sz="4400" u="sng"/>
                        <a:t>molecules</a:t>
                      </a:r>
                      <a:endParaRPr b="1" sz="4400" u="sng"/>
                    </a:p>
                  </a:txBody>
                  <a:tcPr marT="45725" marB="45725" marR="95650" marL="95650"/>
                </a:tc>
              </a:tr>
              <a:tr h="1107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4400" u="sng"/>
                        <a:t>No</a:t>
                      </a:r>
                      <a:r>
                        <a:rPr b="1" lang="en-US" sz="4400"/>
                        <a:t> chemical</a:t>
                      </a:r>
                      <a:r>
                        <a:rPr b="1" lang="en-US" sz="4400"/>
                        <a:t> bonds are </a:t>
                      </a:r>
                      <a:r>
                        <a:rPr b="1" lang="en-US" sz="4400" u="none"/>
                        <a:t>broken</a:t>
                      </a:r>
                      <a:endParaRPr b="1" sz="4400" u="none"/>
                    </a:p>
                  </a:txBody>
                  <a:tcPr marT="45725" marB="45725" marR="95650" marL="956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4400"/>
                        <a:t>Chemical</a:t>
                      </a:r>
                      <a:r>
                        <a:rPr b="1" lang="en-US" sz="4400"/>
                        <a:t> bonds are </a:t>
                      </a:r>
                      <a:r>
                        <a:rPr b="1" lang="en-US" sz="4400" u="sng"/>
                        <a:t>broken</a:t>
                      </a:r>
                      <a:endParaRPr b="1" sz="4400" u="sng"/>
                    </a:p>
                  </a:txBody>
                  <a:tcPr marT="45725" marB="45725" marR="95650" marL="95650"/>
                </a:tc>
              </a:tr>
              <a:tr h="27310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4400"/>
                        <a:t>Chemical formula</a:t>
                      </a:r>
                      <a:r>
                        <a:rPr b="1" lang="en-US" sz="4400"/>
                        <a:t> does </a:t>
                      </a:r>
                      <a:r>
                        <a:rPr b="1" lang="en-US" sz="4400" u="sng"/>
                        <a:t>NOT</a:t>
                      </a:r>
                      <a:r>
                        <a:rPr b="1" lang="en-US" sz="4400"/>
                        <a:t> change, still H</a:t>
                      </a:r>
                      <a:r>
                        <a:rPr b="1" baseline="-25000" lang="en-US" sz="4400"/>
                        <a:t>2</a:t>
                      </a:r>
                      <a:r>
                        <a:rPr b="1" lang="en-US" sz="4400"/>
                        <a:t>O</a:t>
                      </a:r>
                      <a:endParaRPr b="1" sz="4400"/>
                    </a:p>
                  </a:txBody>
                  <a:tcPr marT="45725" marB="45725" marR="95650" marL="956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Calibri"/>
                        <a:buNone/>
                      </a:pPr>
                      <a:r>
                        <a:rPr b="1" lang="en-US" sz="4400"/>
                        <a:t>Chemical formula</a:t>
                      </a:r>
                      <a:r>
                        <a:rPr b="1" lang="en-US" sz="4400"/>
                        <a:t> does </a:t>
                      </a:r>
                      <a:r>
                        <a:rPr b="1" lang="en-US" sz="4400" u="sng"/>
                        <a:t>change</a:t>
                      </a:r>
                      <a:r>
                        <a:rPr b="1" lang="en-US" sz="4400"/>
                        <a:t>,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Calibri"/>
                        <a:buNone/>
                      </a:pPr>
                      <a:r>
                        <a:rPr b="1" lang="en-US" sz="4400"/>
                        <a:t>H</a:t>
                      </a:r>
                      <a:r>
                        <a:rPr b="1" baseline="-25000" lang="en-US" sz="4400"/>
                        <a:t>2</a:t>
                      </a:r>
                      <a:r>
                        <a:rPr b="1" lang="en-US" sz="4400"/>
                        <a:t>O → H</a:t>
                      </a:r>
                      <a:r>
                        <a:rPr b="1" baseline="-25000" lang="en-US" sz="4400"/>
                        <a:t>2</a:t>
                      </a:r>
                      <a:r>
                        <a:rPr b="1" lang="en-US" sz="4400"/>
                        <a:t> + O</a:t>
                      </a:r>
                      <a:endParaRPr b="1" sz="4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4400"/>
                    </a:p>
                  </a:txBody>
                  <a:tcPr marT="45725" marB="45725" marR="95650" marL="9565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3"/>
          <p:cNvSpPr/>
          <p:nvPr/>
        </p:nvSpPr>
        <p:spPr>
          <a:xfrm>
            <a:off x="355680" y="387400"/>
            <a:ext cx="8363520" cy="6639397"/>
          </a:xfrm>
          <a:prstGeom prst="rect">
            <a:avLst/>
          </a:prstGeom>
          <a:noFill/>
          <a:ln>
            <a:noFill/>
          </a:ln>
        </p:spPr>
        <p:txBody>
          <a:bodyPr anchorCtr="0" anchor="t" bIns="41450" lIns="82925" spcFirstLastPara="1" rIns="82925" wrap="square" tIns="414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rPr b="0" i="0" lang="en-US" sz="7300" u="none" cap="none" strike="noStrike">
                <a:solidFill>
                  <a:schemeClr val="dk1"/>
                </a:solidFill>
                <a:latin typeface="Ribeye"/>
                <a:ea typeface="Ribeye"/>
                <a:cs typeface="Ribeye"/>
                <a:sym typeface="Ribeye"/>
              </a:rPr>
              <a:t>Circle your level of understanding of these concepts: </a:t>
            </a:r>
            <a:endParaRPr b="0" i="0" sz="91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Ribeye"/>
              <a:ea typeface="Ribeye"/>
              <a:cs typeface="Ribeye"/>
              <a:sym typeface="Ribey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rPr b="1" i="0" lang="en-US" sz="18900" u="none" cap="none" strike="noStrike">
                <a:solidFill>
                  <a:schemeClr val="dk1"/>
                </a:solidFill>
                <a:latin typeface="Ribeye"/>
                <a:ea typeface="Ribeye"/>
                <a:cs typeface="Ribeye"/>
                <a:sym typeface="Ribeye"/>
              </a:rPr>
              <a:t>1 2 3	 4</a:t>
            </a:r>
            <a:endParaRPr b="0" i="0" sz="18900" u="none" cap="none" strike="noStrike">
              <a:solidFill>
                <a:schemeClr val="dk1"/>
              </a:solidFill>
              <a:latin typeface="Ribeye"/>
              <a:ea typeface="Ribeye"/>
              <a:cs typeface="Ribeye"/>
              <a:sym typeface="Ribey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etters Outlin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